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9" r:id="rId4"/>
    <p:sldId id="258" r:id="rId5"/>
    <p:sldId id="260" r:id="rId6"/>
    <p:sldId id="261" r:id="rId7"/>
    <p:sldId id="262" r:id="rId8"/>
    <p:sldId id="263" r:id="rId9"/>
  </p:sldIdLst>
  <p:sldSz cx="68580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2466"/>
  </p:normalViewPr>
  <p:slideViewPr>
    <p:cSldViewPr snapToGrid="0">
      <p:cViewPr varScale="1">
        <p:scale>
          <a:sx n="63" d="100"/>
          <a:sy n="63" d="100"/>
        </p:scale>
        <p:origin x="34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7B753-E984-994D-B3C4-01ED1315B482}" type="datetimeFigureOut">
              <a:rPr lang="en-US" smtClean="0"/>
              <a:t>5/27/25</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1A3568-C46A-6845-8773-19CDA573472C}" type="slidenum">
              <a:rPr lang="en-US" smtClean="0"/>
              <a:t>‹#›</a:t>
            </a:fld>
            <a:endParaRPr lang="en-US"/>
          </a:p>
        </p:txBody>
      </p:sp>
    </p:spTree>
    <p:extLst>
      <p:ext uri="{BB962C8B-B14F-4D97-AF65-F5344CB8AC3E}">
        <p14:creationId xmlns:p14="http://schemas.microsoft.com/office/powerpoint/2010/main" val="48836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landing page for the SALSA group. There could be a nice banner image at the top (could be full bleed) – the one here is a still from drone footage we have that zooms out at Jack’s Solar Garden, so it communicates both what is agrivoltaics and the scaling piece pretty well. Would need a footer with contact info and logos at the bottom. You could click on each research area to be taken to a sub=page to learn more about the sites and projects that fall into each category</a:t>
            </a:r>
          </a:p>
        </p:txBody>
      </p:sp>
      <p:sp>
        <p:nvSpPr>
          <p:cNvPr id="4" name="Slide Number Placeholder 3"/>
          <p:cNvSpPr>
            <a:spLocks noGrp="1"/>
          </p:cNvSpPr>
          <p:nvPr>
            <p:ph type="sldNum" sz="quarter" idx="5"/>
          </p:nvPr>
        </p:nvSpPr>
        <p:spPr/>
        <p:txBody>
          <a:bodyPr/>
          <a:lstStyle/>
          <a:p>
            <a:fld id="{1C1A3568-C46A-6845-8773-19CDA573472C}" type="slidenum">
              <a:rPr lang="en-US" smtClean="0"/>
              <a:t>1</a:t>
            </a:fld>
            <a:endParaRPr lang="en-US"/>
          </a:p>
        </p:txBody>
      </p:sp>
    </p:spTree>
    <p:extLst>
      <p:ext uri="{BB962C8B-B14F-4D97-AF65-F5344CB8AC3E}">
        <p14:creationId xmlns:p14="http://schemas.microsoft.com/office/powerpoint/2010/main" val="762895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37099-3BC3-0E32-95A7-999914BE3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9D35EE-1918-B7E8-0EA0-1B5032A847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07001-BE18-2267-35F4-F17A82BE1087}"/>
              </a:ext>
            </a:extLst>
          </p:cNvPr>
          <p:cNvSpPr>
            <a:spLocks noGrp="1"/>
          </p:cNvSpPr>
          <p:nvPr>
            <p:ph type="body" idx="1"/>
          </p:nvPr>
        </p:nvSpPr>
        <p:spPr/>
        <p:txBody>
          <a:bodyPr/>
          <a:lstStyle/>
          <a:p>
            <a:r>
              <a:rPr lang="en-US" dirty="0"/>
              <a:t>This would be a sub-page under research tab, focusing on the first group research area – ecophysiology. </a:t>
            </a:r>
          </a:p>
        </p:txBody>
      </p:sp>
      <p:sp>
        <p:nvSpPr>
          <p:cNvPr id="4" name="Slide Number Placeholder 3">
            <a:extLst>
              <a:ext uri="{FF2B5EF4-FFF2-40B4-BE49-F238E27FC236}">
                <a16:creationId xmlns:a16="http://schemas.microsoft.com/office/drawing/2014/main" id="{FBEA8A34-DF04-DA1A-FDFD-5035D1CA49B7}"/>
              </a:ext>
            </a:extLst>
          </p:cNvPr>
          <p:cNvSpPr>
            <a:spLocks noGrp="1"/>
          </p:cNvSpPr>
          <p:nvPr>
            <p:ph type="sldNum" sz="quarter" idx="5"/>
          </p:nvPr>
        </p:nvSpPr>
        <p:spPr/>
        <p:txBody>
          <a:bodyPr/>
          <a:lstStyle/>
          <a:p>
            <a:fld id="{1C1A3568-C46A-6845-8773-19CDA573472C}" type="slidenum">
              <a:rPr lang="en-US" smtClean="0"/>
              <a:t>2</a:t>
            </a:fld>
            <a:endParaRPr lang="en-US"/>
          </a:p>
        </p:txBody>
      </p:sp>
    </p:spTree>
    <p:extLst>
      <p:ext uri="{BB962C8B-B14F-4D97-AF65-F5344CB8AC3E}">
        <p14:creationId xmlns:p14="http://schemas.microsoft.com/office/powerpoint/2010/main" val="2218753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BE817-A65B-F836-5C57-D993D3784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BF0E74-177D-9A59-AEB8-62DB7434A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3B2AC-C604-0947-2E58-C6080AA9F90D}"/>
              </a:ext>
            </a:extLst>
          </p:cNvPr>
          <p:cNvSpPr>
            <a:spLocks noGrp="1"/>
          </p:cNvSpPr>
          <p:nvPr>
            <p:ph type="body" idx="1"/>
          </p:nvPr>
        </p:nvSpPr>
        <p:spPr/>
        <p:txBody>
          <a:bodyPr/>
          <a:lstStyle/>
          <a:p>
            <a:r>
              <a:rPr lang="en-US" dirty="0"/>
              <a:t>After the blurb about each research area, there could be cards that link to the projects/sites and to key outputs (papers, news stories, </a:t>
            </a:r>
            <a:r>
              <a:rPr lang="en-US" dirty="0" err="1"/>
              <a:t>etc</a:t>
            </a:r>
            <a:r>
              <a:rPr lang="en-US" dirty="0"/>
              <a:t>) about each research area. Need to create cards for each research site.</a:t>
            </a:r>
          </a:p>
        </p:txBody>
      </p:sp>
      <p:sp>
        <p:nvSpPr>
          <p:cNvPr id="4" name="Slide Number Placeholder 3">
            <a:extLst>
              <a:ext uri="{FF2B5EF4-FFF2-40B4-BE49-F238E27FC236}">
                <a16:creationId xmlns:a16="http://schemas.microsoft.com/office/drawing/2014/main" id="{41EFFC35-3817-FD73-CC12-7E05B995729A}"/>
              </a:ext>
            </a:extLst>
          </p:cNvPr>
          <p:cNvSpPr>
            <a:spLocks noGrp="1"/>
          </p:cNvSpPr>
          <p:nvPr>
            <p:ph type="sldNum" sz="quarter" idx="5"/>
          </p:nvPr>
        </p:nvSpPr>
        <p:spPr/>
        <p:txBody>
          <a:bodyPr/>
          <a:lstStyle/>
          <a:p>
            <a:fld id="{1C1A3568-C46A-6845-8773-19CDA573472C}" type="slidenum">
              <a:rPr lang="en-US" smtClean="0"/>
              <a:t>3</a:t>
            </a:fld>
            <a:endParaRPr lang="en-US"/>
          </a:p>
        </p:txBody>
      </p:sp>
    </p:spTree>
    <p:extLst>
      <p:ext uri="{BB962C8B-B14F-4D97-AF65-F5344CB8AC3E}">
        <p14:creationId xmlns:p14="http://schemas.microsoft.com/office/powerpoint/2010/main" val="1402311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DED93-F42C-F495-BA7C-FC22C4065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DD720-CCA0-BDB6-8AB2-19EDDADEC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847BC3-32B6-898F-2238-4E07ED7AEF9C}"/>
              </a:ext>
            </a:extLst>
          </p:cNvPr>
          <p:cNvSpPr>
            <a:spLocks noGrp="1"/>
          </p:cNvSpPr>
          <p:nvPr>
            <p:ph type="body" idx="1"/>
          </p:nvPr>
        </p:nvSpPr>
        <p:spPr/>
        <p:txBody>
          <a:bodyPr/>
          <a:lstStyle/>
          <a:p>
            <a:r>
              <a:rPr lang="en-US" dirty="0"/>
              <a:t>Research page for ‘Scaling Up’. The projects/sites in the scaling typography could link to those sections in the Projects/Sites tab. I’d also duplicated the Projects &amp; Sites cards and the Outputs cards at the bottom of this page, and link the relevant research outputs here.</a:t>
            </a:r>
          </a:p>
        </p:txBody>
      </p:sp>
      <p:sp>
        <p:nvSpPr>
          <p:cNvPr id="4" name="Slide Number Placeholder 3">
            <a:extLst>
              <a:ext uri="{FF2B5EF4-FFF2-40B4-BE49-F238E27FC236}">
                <a16:creationId xmlns:a16="http://schemas.microsoft.com/office/drawing/2014/main" id="{2A20B2DE-F9E3-8B06-0983-02DA0216CEA2}"/>
              </a:ext>
            </a:extLst>
          </p:cNvPr>
          <p:cNvSpPr>
            <a:spLocks noGrp="1"/>
          </p:cNvSpPr>
          <p:nvPr>
            <p:ph type="sldNum" sz="quarter" idx="5"/>
          </p:nvPr>
        </p:nvSpPr>
        <p:spPr/>
        <p:txBody>
          <a:bodyPr/>
          <a:lstStyle/>
          <a:p>
            <a:fld id="{1C1A3568-C46A-6845-8773-19CDA573472C}" type="slidenum">
              <a:rPr lang="en-US" smtClean="0"/>
              <a:t>4</a:t>
            </a:fld>
            <a:endParaRPr lang="en-US"/>
          </a:p>
        </p:txBody>
      </p:sp>
    </p:spTree>
    <p:extLst>
      <p:ext uri="{BB962C8B-B14F-4D97-AF65-F5344CB8AC3E}">
        <p14:creationId xmlns:p14="http://schemas.microsoft.com/office/powerpoint/2010/main" val="2015662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3C46F-51A0-230A-9C0B-60B9B311A5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74ED81-6BB6-2821-C20B-9D3B57350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F27B90-32D2-70F2-039E-B6E0A05624B6}"/>
              </a:ext>
            </a:extLst>
          </p:cNvPr>
          <p:cNvSpPr>
            <a:spLocks noGrp="1"/>
          </p:cNvSpPr>
          <p:nvPr>
            <p:ph type="body" idx="1"/>
          </p:nvPr>
        </p:nvSpPr>
        <p:spPr/>
        <p:txBody>
          <a:bodyPr/>
          <a:lstStyle/>
          <a:p>
            <a:r>
              <a:rPr lang="en-US" dirty="0"/>
              <a:t>This would be a sub-page under research tab, focusing on the third research area – scaling out. This focus in agrivoltaics across contexts, climates, use cases, etc. a big highlight should be the international partnerships and sites. We can also highlight the outputs that relate to international projects, and suitability and design questions (duplicating the same sites / outputs cards as before)</a:t>
            </a:r>
          </a:p>
        </p:txBody>
      </p:sp>
      <p:sp>
        <p:nvSpPr>
          <p:cNvPr id="4" name="Slide Number Placeholder 3">
            <a:extLst>
              <a:ext uri="{FF2B5EF4-FFF2-40B4-BE49-F238E27FC236}">
                <a16:creationId xmlns:a16="http://schemas.microsoft.com/office/drawing/2014/main" id="{9EDD8181-326A-7CE3-47CC-C44B2962106D}"/>
              </a:ext>
            </a:extLst>
          </p:cNvPr>
          <p:cNvSpPr>
            <a:spLocks noGrp="1"/>
          </p:cNvSpPr>
          <p:nvPr>
            <p:ph type="sldNum" sz="quarter" idx="5"/>
          </p:nvPr>
        </p:nvSpPr>
        <p:spPr/>
        <p:txBody>
          <a:bodyPr/>
          <a:lstStyle/>
          <a:p>
            <a:fld id="{1C1A3568-C46A-6845-8773-19CDA573472C}" type="slidenum">
              <a:rPr lang="en-US" smtClean="0"/>
              <a:t>5</a:t>
            </a:fld>
            <a:endParaRPr lang="en-US"/>
          </a:p>
        </p:txBody>
      </p:sp>
    </p:spTree>
    <p:extLst>
      <p:ext uri="{BB962C8B-B14F-4D97-AF65-F5344CB8AC3E}">
        <p14:creationId xmlns:p14="http://schemas.microsoft.com/office/powerpoint/2010/main" val="696022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3B7BE-617A-1678-BEC0-D36C72B0D3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70BAFC-E76B-5EB5-83D0-807105032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F747C-711E-E714-1D98-B17D495C47D6}"/>
              </a:ext>
            </a:extLst>
          </p:cNvPr>
          <p:cNvSpPr>
            <a:spLocks noGrp="1"/>
          </p:cNvSpPr>
          <p:nvPr>
            <p:ph type="body" idx="1"/>
          </p:nvPr>
        </p:nvSpPr>
        <p:spPr/>
        <p:txBody>
          <a:bodyPr/>
          <a:lstStyle/>
          <a:p>
            <a:r>
              <a:rPr lang="en-US" dirty="0"/>
              <a:t>Main page for the Education section, an overview of why education and training for AV is so important (interdisciplinary, </a:t>
            </a:r>
            <a:r>
              <a:rPr lang="en-US" dirty="0" err="1"/>
              <a:t>etc</a:t>
            </a:r>
            <a:r>
              <a:rPr lang="en-US" dirty="0"/>
              <a:t>). Then highlight some key efforts, could be linked to other pages. E.g. school garden program, student opportunities, the Global School of Agrivoltaics, etc. Any outputs associated with this stuff could have cards at the bottom as well.</a:t>
            </a:r>
          </a:p>
        </p:txBody>
      </p:sp>
      <p:sp>
        <p:nvSpPr>
          <p:cNvPr id="4" name="Slide Number Placeholder 3">
            <a:extLst>
              <a:ext uri="{FF2B5EF4-FFF2-40B4-BE49-F238E27FC236}">
                <a16:creationId xmlns:a16="http://schemas.microsoft.com/office/drawing/2014/main" id="{887726C4-763F-6C53-13D3-AC91FD03D3FF}"/>
              </a:ext>
            </a:extLst>
          </p:cNvPr>
          <p:cNvSpPr>
            <a:spLocks noGrp="1"/>
          </p:cNvSpPr>
          <p:nvPr>
            <p:ph type="sldNum" sz="quarter" idx="5"/>
          </p:nvPr>
        </p:nvSpPr>
        <p:spPr/>
        <p:txBody>
          <a:bodyPr/>
          <a:lstStyle/>
          <a:p>
            <a:fld id="{1C1A3568-C46A-6845-8773-19CDA573472C}" type="slidenum">
              <a:rPr lang="en-US" smtClean="0"/>
              <a:t>6</a:t>
            </a:fld>
            <a:endParaRPr lang="en-US"/>
          </a:p>
        </p:txBody>
      </p:sp>
    </p:spTree>
    <p:extLst>
      <p:ext uri="{BB962C8B-B14F-4D97-AF65-F5344CB8AC3E}">
        <p14:creationId xmlns:p14="http://schemas.microsoft.com/office/powerpoint/2010/main" val="282235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01036-E8F6-D98C-0EA7-B518997334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7D728-20A5-8E5B-DC09-933A65C77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52CC-0776-D75F-873E-8942BA00F8FD}"/>
              </a:ext>
            </a:extLst>
          </p:cNvPr>
          <p:cNvSpPr>
            <a:spLocks noGrp="1"/>
          </p:cNvSpPr>
          <p:nvPr>
            <p:ph type="body" idx="1"/>
          </p:nvPr>
        </p:nvSpPr>
        <p:spPr/>
        <p:txBody>
          <a:bodyPr/>
          <a:lstStyle/>
          <a:p>
            <a:r>
              <a:rPr lang="en-US" dirty="0"/>
              <a:t>The interactive map can sit here and link to the research areas on the cards?</a:t>
            </a:r>
          </a:p>
        </p:txBody>
      </p:sp>
      <p:sp>
        <p:nvSpPr>
          <p:cNvPr id="4" name="Slide Number Placeholder 3">
            <a:extLst>
              <a:ext uri="{FF2B5EF4-FFF2-40B4-BE49-F238E27FC236}">
                <a16:creationId xmlns:a16="http://schemas.microsoft.com/office/drawing/2014/main" id="{65FD2A01-8059-8689-60A9-3BF2BE8F2675}"/>
              </a:ext>
            </a:extLst>
          </p:cNvPr>
          <p:cNvSpPr>
            <a:spLocks noGrp="1"/>
          </p:cNvSpPr>
          <p:nvPr>
            <p:ph type="sldNum" sz="quarter" idx="5"/>
          </p:nvPr>
        </p:nvSpPr>
        <p:spPr/>
        <p:txBody>
          <a:bodyPr/>
          <a:lstStyle/>
          <a:p>
            <a:fld id="{1C1A3568-C46A-6845-8773-19CDA573472C}" type="slidenum">
              <a:rPr lang="en-US" smtClean="0"/>
              <a:t>7</a:t>
            </a:fld>
            <a:endParaRPr lang="en-US"/>
          </a:p>
        </p:txBody>
      </p:sp>
    </p:spTree>
    <p:extLst>
      <p:ext uri="{BB962C8B-B14F-4D97-AF65-F5344CB8AC3E}">
        <p14:creationId xmlns:p14="http://schemas.microsoft.com/office/powerpoint/2010/main" val="116838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54CA8-19B4-FF10-DE21-D0FEC59AEB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5B4D3E-5078-99BC-9643-A1FFD6762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50A83-EEE3-8DE3-2BD0-E2617321C350}"/>
              </a:ext>
            </a:extLst>
          </p:cNvPr>
          <p:cNvSpPr>
            <a:spLocks noGrp="1"/>
          </p:cNvSpPr>
          <p:nvPr>
            <p:ph type="body" idx="1"/>
          </p:nvPr>
        </p:nvSpPr>
        <p:spPr/>
        <p:txBody>
          <a:bodyPr/>
          <a:lstStyle/>
          <a:p>
            <a:r>
              <a:rPr lang="en-US" dirty="0"/>
              <a:t>An area for all of the outputs from the agrivoltaics work, including academic papers, but also news articles, videos, and other pubs. Best word to use for this section? </a:t>
            </a:r>
          </a:p>
          <a:p>
            <a:r>
              <a:rPr lang="en-US" dirty="0"/>
              <a:t>Can we do it where all of the outputs are ‘cards’ and you can filter by type or year?  A large example is here: https://</a:t>
            </a:r>
            <a:r>
              <a:rPr lang="en-US" dirty="0" err="1"/>
              <a:t>www.cifor-icraf.org</a:t>
            </a:r>
            <a:r>
              <a:rPr lang="en-US" dirty="0"/>
              <a:t>/knowledge/publications/ </a:t>
            </a:r>
          </a:p>
        </p:txBody>
      </p:sp>
      <p:sp>
        <p:nvSpPr>
          <p:cNvPr id="4" name="Slide Number Placeholder 3">
            <a:extLst>
              <a:ext uri="{FF2B5EF4-FFF2-40B4-BE49-F238E27FC236}">
                <a16:creationId xmlns:a16="http://schemas.microsoft.com/office/drawing/2014/main" id="{4E6CFF52-6037-C5E9-88C3-DE1C8FDE55E9}"/>
              </a:ext>
            </a:extLst>
          </p:cNvPr>
          <p:cNvSpPr>
            <a:spLocks noGrp="1"/>
          </p:cNvSpPr>
          <p:nvPr>
            <p:ph type="sldNum" sz="quarter" idx="5"/>
          </p:nvPr>
        </p:nvSpPr>
        <p:spPr/>
        <p:txBody>
          <a:bodyPr/>
          <a:lstStyle/>
          <a:p>
            <a:fld id="{1C1A3568-C46A-6845-8773-19CDA573472C}" type="slidenum">
              <a:rPr lang="en-US" smtClean="0"/>
              <a:t>8</a:t>
            </a:fld>
            <a:endParaRPr lang="en-US"/>
          </a:p>
        </p:txBody>
      </p:sp>
    </p:spTree>
    <p:extLst>
      <p:ext uri="{BB962C8B-B14F-4D97-AF65-F5344CB8AC3E}">
        <p14:creationId xmlns:p14="http://schemas.microsoft.com/office/powerpoint/2010/main" val="1877409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99A8A5-F2AE-B847-B36E-6C4118A1085C}" type="datetimeFigureOut">
              <a:rPr lang="en-US" smtClean="0"/>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296A8-1085-EB4D-BDFD-5E68972D80BF}" type="slidenum">
              <a:rPr lang="en-US" smtClean="0"/>
              <a:t>‹#›</a:t>
            </a:fld>
            <a:endParaRPr lang="en-US"/>
          </a:p>
        </p:txBody>
      </p:sp>
    </p:spTree>
    <p:extLst>
      <p:ext uri="{BB962C8B-B14F-4D97-AF65-F5344CB8AC3E}">
        <p14:creationId xmlns:p14="http://schemas.microsoft.com/office/powerpoint/2010/main" val="1287069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99A8A5-F2AE-B847-B36E-6C4118A1085C}" type="datetimeFigureOut">
              <a:rPr lang="en-US" smtClean="0"/>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296A8-1085-EB4D-BDFD-5E68972D80BF}" type="slidenum">
              <a:rPr lang="en-US" smtClean="0"/>
              <a:t>‹#›</a:t>
            </a:fld>
            <a:endParaRPr lang="en-US"/>
          </a:p>
        </p:txBody>
      </p:sp>
    </p:spTree>
    <p:extLst>
      <p:ext uri="{BB962C8B-B14F-4D97-AF65-F5344CB8AC3E}">
        <p14:creationId xmlns:p14="http://schemas.microsoft.com/office/powerpoint/2010/main" val="175560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99A8A5-F2AE-B847-B36E-6C4118A1085C}" type="datetimeFigureOut">
              <a:rPr lang="en-US" smtClean="0"/>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296A8-1085-EB4D-BDFD-5E68972D80BF}" type="slidenum">
              <a:rPr lang="en-US" smtClean="0"/>
              <a:t>‹#›</a:t>
            </a:fld>
            <a:endParaRPr lang="en-US"/>
          </a:p>
        </p:txBody>
      </p:sp>
    </p:spTree>
    <p:extLst>
      <p:ext uri="{BB962C8B-B14F-4D97-AF65-F5344CB8AC3E}">
        <p14:creationId xmlns:p14="http://schemas.microsoft.com/office/powerpoint/2010/main" val="108172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99A8A5-F2AE-B847-B36E-6C4118A1085C}" type="datetimeFigureOut">
              <a:rPr lang="en-US" smtClean="0"/>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296A8-1085-EB4D-BDFD-5E68972D80BF}" type="slidenum">
              <a:rPr lang="en-US" smtClean="0"/>
              <a:t>‹#›</a:t>
            </a:fld>
            <a:endParaRPr lang="en-US"/>
          </a:p>
        </p:txBody>
      </p:sp>
    </p:spTree>
    <p:extLst>
      <p:ext uri="{BB962C8B-B14F-4D97-AF65-F5344CB8AC3E}">
        <p14:creationId xmlns:p14="http://schemas.microsoft.com/office/powerpoint/2010/main" val="425919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99A8A5-F2AE-B847-B36E-6C4118A1085C}" type="datetimeFigureOut">
              <a:rPr lang="en-US" smtClean="0"/>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296A8-1085-EB4D-BDFD-5E68972D80BF}" type="slidenum">
              <a:rPr lang="en-US" smtClean="0"/>
              <a:t>‹#›</a:t>
            </a:fld>
            <a:endParaRPr lang="en-US"/>
          </a:p>
        </p:txBody>
      </p:sp>
    </p:spTree>
    <p:extLst>
      <p:ext uri="{BB962C8B-B14F-4D97-AF65-F5344CB8AC3E}">
        <p14:creationId xmlns:p14="http://schemas.microsoft.com/office/powerpoint/2010/main" val="1261373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99A8A5-F2AE-B847-B36E-6C4118A1085C}" type="datetimeFigureOut">
              <a:rPr lang="en-US" smtClean="0"/>
              <a:t>5/27/25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296A8-1085-EB4D-BDFD-5E68972D80BF}" type="slidenum">
              <a:rPr lang="en-US" smtClean="0"/>
              <a:t>‹#›</a:t>
            </a:fld>
            <a:endParaRPr lang="en-US"/>
          </a:p>
        </p:txBody>
      </p:sp>
    </p:spTree>
    <p:extLst>
      <p:ext uri="{BB962C8B-B14F-4D97-AF65-F5344CB8AC3E}">
        <p14:creationId xmlns:p14="http://schemas.microsoft.com/office/powerpoint/2010/main" val="1757445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7"/>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4453467"/>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99A8A5-F2AE-B847-B36E-6C4118A1085C}" type="datetimeFigureOut">
              <a:rPr lang="en-US" smtClean="0"/>
              <a:t>5/27/25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296A8-1085-EB4D-BDFD-5E68972D80BF}" type="slidenum">
              <a:rPr lang="en-US" smtClean="0"/>
              <a:t>‹#›</a:t>
            </a:fld>
            <a:endParaRPr lang="en-US"/>
          </a:p>
        </p:txBody>
      </p:sp>
    </p:spTree>
    <p:extLst>
      <p:ext uri="{BB962C8B-B14F-4D97-AF65-F5344CB8AC3E}">
        <p14:creationId xmlns:p14="http://schemas.microsoft.com/office/powerpoint/2010/main" val="1082965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99A8A5-F2AE-B847-B36E-6C4118A1085C}" type="datetimeFigureOut">
              <a:rPr lang="en-US" smtClean="0"/>
              <a:t>5/27/25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296A8-1085-EB4D-BDFD-5E68972D80BF}" type="slidenum">
              <a:rPr lang="en-US" smtClean="0"/>
              <a:t>‹#›</a:t>
            </a:fld>
            <a:endParaRPr lang="en-US"/>
          </a:p>
        </p:txBody>
      </p:sp>
    </p:spTree>
    <p:extLst>
      <p:ext uri="{BB962C8B-B14F-4D97-AF65-F5344CB8AC3E}">
        <p14:creationId xmlns:p14="http://schemas.microsoft.com/office/powerpoint/2010/main" val="2803148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99A8A5-F2AE-B847-B36E-6C4118A1085C}" type="datetimeFigureOut">
              <a:rPr lang="en-US" smtClean="0"/>
              <a:t>5/27/25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E296A8-1085-EB4D-BDFD-5E68972D80BF}" type="slidenum">
              <a:rPr lang="en-US" smtClean="0"/>
              <a:t>‹#›</a:t>
            </a:fld>
            <a:endParaRPr lang="en-US"/>
          </a:p>
        </p:txBody>
      </p:sp>
    </p:spTree>
    <p:extLst>
      <p:ext uri="{BB962C8B-B14F-4D97-AF65-F5344CB8AC3E}">
        <p14:creationId xmlns:p14="http://schemas.microsoft.com/office/powerpoint/2010/main" val="2041673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E99A8A5-F2AE-B847-B36E-6C4118A1085C}" type="datetimeFigureOut">
              <a:rPr lang="en-US" smtClean="0"/>
              <a:t>5/27/25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296A8-1085-EB4D-BDFD-5E68972D80BF}" type="slidenum">
              <a:rPr lang="en-US" smtClean="0"/>
              <a:t>‹#›</a:t>
            </a:fld>
            <a:endParaRPr lang="en-US"/>
          </a:p>
        </p:txBody>
      </p:sp>
    </p:spTree>
    <p:extLst>
      <p:ext uri="{BB962C8B-B14F-4D97-AF65-F5344CB8AC3E}">
        <p14:creationId xmlns:p14="http://schemas.microsoft.com/office/powerpoint/2010/main" val="2660210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E99A8A5-F2AE-B847-B36E-6C4118A1085C}" type="datetimeFigureOut">
              <a:rPr lang="en-US" smtClean="0"/>
              <a:t>5/27/25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296A8-1085-EB4D-BDFD-5E68972D80BF}" type="slidenum">
              <a:rPr lang="en-US" smtClean="0"/>
              <a:t>‹#›</a:t>
            </a:fld>
            <a:endParaRPr lang="en-US"/>
          </a:p>
        </p:txBody>
      </p:sp>
    </p:spTree>
    <p:extLst>
      <p:ext uri="{BB962C8B-B14F-4D97-AF65-F5344CB8AC3E}">
        <p14:creationId xmlns:p14="http://schemas.microsoft.com/office/powerpoint/2010/main" val="1055015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7" y="11300181"/>
            <a:ext cx="1543050" cy="649111"/>
          </a:xfrm>
          <a:prstGeom prst="rect">
            <a:avLst/>
          </a:prstGeom>
        </p:spPr>
        <p:txBody>
          <a:bodyPr vert="horz" lIns="91440" tIns="45720" rIns="91440" bIns="45720" rtlCol="0" anchor="ctr"/>
          <a:lstStyle>
            <a:lvl1pPr algn="l">
              <a:defRPr sz="900">
                <a:solidFill>
                  <a:schemeClr val="tx1">
                    <a:tint val="82000"/>
                  </a:schemeClr>
                </a:solidFill>
              </a:defRPr>
            </a:lvl1pPr>
          </a:lstStyle>
          <a:p>
            <a:fld id="{0E99A8A5-F2AE-B847-B36E-6C4118A1085C}" type="datetimeFigureOut">
              <a:rPr lang="en-US" smtClean="0"/>
              <a:t>5/27/25</a:t>
            </a:fld>
            <a:endParaRPr lang="en-US"/>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900">
                <a:solidFill>
                  <a:schemeClr val="tx1">
                    <a:tint val="82000"/>
                  </a:schemeClr>
                </a:solidFill>
              </a:defRPr>
            </a:lvl1pPr>
          </a:lstStyle>
          <a:p>
            <a:fld id="{A1E296A8-1085-EB4D-BDFD-5E68972D80BF}" type="slidenum">
              <a:rPr lang="en-US" smtClean="0"/>
              <a:t>‹#›</a:t>
            </a:fld>
            <a:endParaRPr lang="en-US"/>
          </a:p>
        </p:txBody>
      </p:sp>
    </p:spTree>
    <p:extLst>
      <p:ext uri="{BB962C8B-B14F-4D97-AF65-F5344CB8AC3E}">
        <p14:creationId xmlns:p14="http://schemas.microsoft.com/office/powerpoint/2010/main" val="15959601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icture">
            <a:extLst>
              <a:ext uri="{FF2B5EF4-FFF2-40B4-BE49-F238E27FC236}">
                <a16:creationId xmlns:a16="http://schemas.microsoft.com/office/drawing/2014/main" id="{D882D952-976C-C889-EBD3-CEC050E6135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1"/>
            <a:ext cx="1610139" cy="15058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olar panels in a field&#10;&#10;AI-generated content may be incorrect.">
            <a:extLst>
              <a:ext uri="{FF2B5EF4-FFF2-40B4-BE49-F238E27FC236}">
                <a16:creationId xmlns:a16="http://schemas.microsoft.com/office/drawing/2014/main" id="{A3B94E8B-2475-B80B-D0E8-60E505918238}"/>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0" y="1505821"/>
            <a:ext cx="6885145" cy="2529466"/>
          </a:xfrm>
          <a:prstGeom prst="rect">
            <a:avLst/>
          </a:prstGeom>
        </p:spPr>
      </p:pic>
      <p:sp>
        <p:nvSpPr>
          <p:cNvPr id="8" name="TextBox 7">
            <a:extLst>
              <a:ext uri="{FF2B5EF4-FFF2-40B4-BE49-F238E27FC236}">
                <a16:creationId xmlns:a16="http://schemas.microsoft.com/office/drawing/2014/main" id="{32AAD74A-E810-8CE7-5A23-1808DDF12B49}"/>
              </a:ext>
            </a:extLst>
          </p:cNvPr>
          <p:cNvSpPr txBox="1"/>
          <p:nvPr/>
        </p:nvSpPr>
        <p:spPr>
          <a:xfrm>
            <a:off x="1192695" y="4194312"/>
            <a:ext cx="4243406" cy="369332"/>
          </a:xfrm>
          <a:prstGeom prst="rect">
            <a:avLst/>
          </a:prstGeom>
          <a:noFill/>
        </p:spPr>
        <p:txBody>
          <a:bodyPr wrap="none" rtlCol="0">
            <a:spAutoFit/>
          </a:bodyPr>
          <a:lstStyle/>
          <a:p>
            <a:r>
              <a:rPr lang="en-US" b="1" dirty="0"/>
              <a:t>Semi-Arid Lab for Scalable Agrivoltaics</a:t>
            </a:r>
          </a:p>
        </p:txBody>
      </p:sp>
      <p:sp>
        <p:nvSpPr>
          <p:cNvPr id="9" name="TextBox 8">
            <a:extLst>
              <a:ext uri="{FF2B5EF4-FFF2-40B4-BE49-F238E27FC236}">
                <a16:creationId xmlns:a16="http://schemas.microsoft.com/office/drawing/2014/main" id="{6B047CF8-35D8-67A2-A552-737E871139B9}"/>
              </a:ext>
            </a:extLst>
          </p:cNvPr>
          <p:cNvSpPr txBox="1"/>
          <p:nvPr/>
        </p:nvSpPr>
        <p:spPr>
          <a:xfrm>
            <a:off x="258417" y="4949687"/>
            <a:ext cx="5943600" cy="646331"/>
          </a:xfrm>
          <a:prstGeom prst="rect">
            <a:avLst/>
          </a:prstGeom>
          <a:noFill/>
        </p:spPr>
        <p:txBody>
          <a:bodyPr wrap="square" rtlCol="0">
            <a:spAutoFit/>
          </a:bodyPr>
          <a:lstStyle/>
          <a:p>
            <a:r>
              <a:rPr lang="en-US" dirty="0"/>
              <a:t>Short text about what is agrivoltaics, what impact it can have, etc.</a:t>
            </a:r>
          </a:p>
        </p:txBody>
      </p:sp>
      <p:sp>
        <p:nvSpPr>
          <p:cNvPr id="10" name="TextBox 9">
            <a:extLst>
              <a:ext uri="{FF2B5EF4-FFF2-40B4-BE49-F238E27FC236}">
                <a16:creationId xmlns:a16="http://schemas.microsoft.com/office/drawing/2014/main" id="{A8131B0B-8037-6BE4-732F-F929988C6D40}"/>
              </a:ext>
            </a:extLst>
          </p:cNvPr>
          <p:cNvSpPr txBox="1"/>
          <p:nvPr/>
        </p:nvSpPr>
        <p:spPr>
          <a:xfrm>
            <a:off x="250896" y="6872982"/>
            <a:ext cx="1819409" cy="369332"/>
          </a:xfrm>
          <a:prstGeom prst="rect">
            <a:avLst/>
          </a:prstGeom>
          <a:noFill/>
        </p:spPr>
        <p:txBody>
          <a:bodyPr wrap="none" rtlCol="0">
            <a:spAutoFit/>
          </a:bodyPr>
          <a:lstStyle/>
          <a:p>
            <a:r>
              <a:rPr lang="en-US" b="1" dirty="0"/>
              <a:t>Research Areas</a:t>
            </a:r>
          </a:p>
        </p:txBody>
      </p:sp>
      <p:pic>
        <p:nvPicPr>
          <p:cNvPr id="11" name="Picture 10">
            <a:extLst>
              <a:ext uri="{FF2B5EF4-FFF2-40B4-BE49-F238E27FC236}">
                <a16:creationId xmlns:a16="http://schemas.microsoft.com/office/drawing/2014/main" id="{5B3CD277-2C2C-DD93-CE98-8502905B479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p:blipFill>
        <p:spPr bwMode="auto">
          <a:xfrm>
            <a:off x="319494" y="7268818"/>
            <a:ext cx="1750811" cy="11679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3489796-C9D5-0DD9-6B00-516667B4DA47}"/>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17290" y="8502997"/>
            <a:ext cx="1750810" cy="1229331"/>
          </a:xfrm>
          <a:prstGeom prst="rect">
            <a:avLst/>
          </a:prstGeom>
          <a:solidFill>
            <a:srgbClr val="FFFFFF">
              <a:shade val="85000"/>
            </a:srgbClr>
          </a:solidFill>
          <a:ln w="114300" cap="rnd">
            <a:noFill/>
          </a:ln>
          <a:effectLst/>
        </p:spPr>
      </p:pic>
      <p:pic>
        <p:nvPicPr>
          <p:cNvPr id="13" name="Picture 12">
            <a:extLst>
              <a:ext uri="{FF2B5EF4-FFF2-40B4-BE49-F238E27FC236}">
                <a16:creationId xmlns:a16="http://schemas.microsoft.com/office/drawing/2014/main" id="{6A3DADE4-6CDC-792B-1963-4E826E179C3D}"/>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317290" y="9871474"/>
            <a:ext cx="1750810" cy="1316732"/>
          </a:xfrm>
          <a:prstGeom prst="rect">
            <a:avLst/>
          </a:prstGeom>
        </p:spPr>
      </p:pic>
      <p:sp>
        <p:nvSpPr>
          <p:cNvPr id="14" name="TextBox 13">
            <a:extLst>
              <a:ext uri="{FF2B5EF4-FFF2-40B4-BE49-F238E27FC236}">
                <a16:creationId xmlns:a16="http://schemas.microsoft.com/office/drawing/2014/main" id="{B8656D6B-F8FA-5F82-2B25-AC75A174E8D3}"/>
              </a:ext>
            </a:extLst>
          </p:cNvPr>
          <p:cNvSpPr txBox="1"/>
          <p:nvPr/>
        </p:nvSpPr>
        <p:spPr>
          <a:xfrm>
            <a:off x="1828800" y="283644"/>
            <a:ext cx="5029200" cy="307777"/>
          </a:xfrm>
          <a:prstGeom prst="rect">
            <a:avLst/>
          </a:prstGeom>
          <a:noFill/>
        </p:spPr>
        <p:txBody>
          <a:bodyPr wrap="square" rtlCol="0">
            <a:spAutoFit/>
          </a:bodyPr>
          <a:lstStyle/>
          <a:p>
            <a:r>
              <a:rPr lang="en-US" sz="1400" dirty="0"/>
              <a:t>Home   Research    Education   Sites    News     Team  Contact   </a:t>
            </a:r>
          </a:p>
        </p:txBody>
      </p:sp>
      <p:sp>
        <p:nvSpPr>
          <p:cNvPr id="15" name="TextBox 14">
            <a:extLst>
              <a:ext uri="{FF2B5EF4-FFF2-40B4-BE49-F238E27FC236}">
                <a16:creationId xmlns:a16="http://schemas.microsoft.com/office/drawing/2014/main" id="{C88C6541-A72F-C465-C400-32D6A62A3EF8}"/>
              </a:ext>
            </a:extLst>
          </p:cNvPr>
          <p:cNvSpPr txBox="1"/>
          <p:nvPr/>
        </p:nvSpPr>
        <p:spPr>
          <a:xfrm>
            <a:off x="2068100" y="7268818"/>
            <a:ext cx="4332700" cy="646331"/>
          </a:xfrm>
          <a:prstGeom prst="rect">
            <a:avLst/>
          </a:prstGeom>
          <a:noFill/>
        </p:spPr>
        <p:txBody>
          <a:bodyPr wrap="square" rtlCol="0">
            <a:spAutoFit/>
          </a:bodyPr>
          <a:lstStyle/>
          <a:p>
            <a:r>
              <a:rPr lang="en-US" b="1" dirty="0"/>
              <a:t>Ecophysiology in Agrivoltaics Systems</a:t>
            </a:r>
          </a:p>
          <a:p>
            <a:endParaRPr lang="en-US" dirty="0"/>
          </a:p>
        </p:txBody>
      </p:sp>
      <p:sp>
        <p:nvSpPr>
          <p:cNvPr id="16" name="TextBox 15">
            <a:extLst>
              <a:ext uri="{FF2B5EF4-FFF2-40B4-BE49-F238E27FC236}">
                <a16:creationId xmlns:a16="http://schemas.microsoft.com/office/drawing/2014/main" id="{F51EE7B6-83D8-935D-BE4D-AD4F1F38D46E}"/>
              </a:ext>
            </a:extLst>
          </p:cNvPr>
          <p:cNvSpPr txBox="1"/>
          <p:nvPr/>
        </p:nvSpPr>
        <p:spPr>
          <a:xfrm>
            <a:off x="2068100" y="8463242"/>
            <a:ext cx="4332700" cy="646331"/>
          </a:xfrm>
          <a:prstGeom prst="rect">
            <a:avLst/>
          </a:prstGeom>
          <a:noFill/>
        </p:spPr>
        <p:txBody>
          <a:bodyPr wrap="square" rtlCol="0">
            <a:spAutoFit/>
          </a:bodyPr>
          <a:lstStyle/>
          <a:p>
            <a:r>
              <a:rPr lang="en-US" b="1" dirty="0"/>
              <a:t>Scaling Up Agrivoltaics. </a:t>
            </a:r>
          </a:p>
          <a:p>
            <a:endParaRPr lang="en-US" dirty="0"/>
          </a:p>
        </p:txBody>
      </p:sp>
      <p:sp>
        <p:nvSpPr>
          <p:cNvPr id="17" name="TextBox 16">
            <a:extLst>
              <a:ext uri="{FF2B5EF4-FFF2-40B4-BE49-F238E27FC236}">
                <a16:creationId xmlns:a16="http://schemas.microsoft.com/office/drawing/2014/main" id="{67D1E3F8-9B90-1688-BA6A-55BAFFD61076}"/>
              </a:ext>
            </a:extLst>
          </p:cNvPr>
          <p:cNvSpPr txBox="1"/>
          <p:nvPr/>
        </p:nvSpPr>
        <p:spPr>
          <a:xfrm>
            <a:off x="2068100" y="9864948"/>
            <a:ext cx="4332700" cy="646331"/>
          </a:xfrm>
          <a:prstGeom prst="rect">
            <a:avLst/>
          </a:prstGeom>
          <a:noFill/>
        </p:spPr>
        <p:txBody>
          <a:bodyPr wrap="square" rtlCol="0">
            <a:spAutoFit/>
          </a:bodyPr>
          <a:lstStyle/>
          <a:p>
            <a:r>
              <a:rPr lang="en-US" b="1" dirty="0"/>
              <a:t>Scaling Out Agrivoltaics</a:t>
            </a:r>
          </a:p>
          <a:p>
            <a:endParaRPr lang="en-US" dirty="0"/>
          </a:p>
        </p:txBody>
      </p:sp>
      <p:sp>
        <p:nvSpPr>
          <p:cNvPr id="18" name="Oval 17">
            <a:extLst>
              <a:ext uri="{FF2B5EF4-FFF2-40B4-BE49-F238E27FC236}">
                <a16:creationId xmlns:a16="http://schemas.microsoft.com/office/drawing/2014/main" id="{24FB9958-CA97-999F-4C22-2DF77AFFC21C}"/>
              </a:ext>
            </a:extLst>
          </p:cNvPr>
          <p:cNvSpPr/>
          <p:nvPr/>
        </p:nvSpPr>
        <p:spPr>
          <a:xfrm>
            <a:off x="1828800" y="191728"/>
            <a:ext cx="766970" cy="4916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00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A7548-C3E4-E9A2-D08F-765D00DE8BF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CFD481E-5830-6C0B-7A9C-2740BB0AC35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541105"/>
            <a:ext cx="6858000" cy="34404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icture">
            <a:extLst>
              <a:ext uri="{FF2B5EF4-FFF2-40B4-BE49-F238E27FC236}">
                <a16:creationId xmlns:a16="http://schemas.microsoft.com/office/drawing/2014/main" id="{B4830744-2916-77B6-3DA4-F4AD3087F5B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1"/>
            <a:ext cx="1610139" cy="15058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4AA6A1D-9A61-19AF-3EAB-EA8E04994FE2}"/>
              </a:ext>
            </a:extLst>
          </p:cNvPr>
          <p:cNvSpPr txBox="1"/>
          <p:nvPr/>
        </p:nvSpPr>
        <p:spPr>
          <a:xfrm>
            <a:off x="1301761" y="5044620"/>
            <a:ext cx="4183518" cy="369332"/>
          </a:xfrm>
          <a:prstGeom prst="rect">
            <a:avLst/>
          </a:prstGeom>
          <a:noFill/>
        </p:spPr>
        <p:txBody>
          <a:bodyPr wrap="none" rtlCol="0">
            <a:spAutoFit/>
          </a:bodyPr>
          <a:lstStyle/>
          <a:p>
            <a:r>
              <a:rPr lang="en-US" b="1" dirty="0"/>
              <a:t>Ecophysiology in Agrivoltaics Systems</a:t>
            </a:r>
          </a:p>
        </p:txBody>
      </p:sp>
      <p:sp>
        <p:nvSpPr>
          <p:cNvPr id="9" name="TextBox 8">
            <a:extLst>
              <a:ext uri="{FF2B5EF4-FFF2-40B4-BE49-F238E27FC236}">
                <a16:creationId xmlns:a16="http://schemas.microsoft.com/office/drawing/2014/main" id="{6268B4E7-9669-A39A-EBBF-DFABB9361753}"/>
              </a:ext>
            </a:extLst>
          </p:cNvPr>
          <p:cNvSpPr txBox="1"/>
          <p:nvPr/>
        </p:nvSpPr>
        <p:spPr>
          <a:xfrm>
            <a:off x="258417" y="5811047"/>
            <a:ext cx="5943600" cy="369332"/>
          </a:xfrm>
          <a:prstGeom prst="rect">
            <a:avLst/>
          </a:prstGeom>
          <a:noFill/>
        </p:spPr>
        <p:txBody>
          <a:bodyPr wrap="square" rtlCol="0">
            <a:spAutoFit/>
          </a:bodyPr>
          <a:lstStyle/>
          <a:p>
            <a:r>
              <a:rPr lang="en-US" dirty="0"/>
              <a:t>Blurb about research questions</a:t>
            </a:r>
          </a:p>
        </p:txBody>
      </p:sp>
      <p:sp>
        <p:nvSpPr>
          <p:cNvPr id="2" name="Oval 1">
            <a:extLst>
              <a:ext uri="{FF2B5EF4-FFF2-40B4-BE49-F238E27FC236}">
                <a16:creationId xmlns:a16="http://schemas.microsoft.com/office/drawing/2014/main" id="{DC728CF1-1882-55CE-5FBD-F328AB0514DC}"/>
              </a:ext>
            </a:extLst>
          </p:cNvPr>
          <p:cNvSpPr/>
          <p:nvPr/>
        </p:nvSpPr>
        <p:spPr>
          <a:xfrm>
            <a:off x="2463247" y="127211"/>
            <a:ext cx="766970" cy="4916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diagram of a solar panel&#10;&#10;AI-generated content may be incorrect.">
            <a:extLst>
              <a:ext uri="{FF2B5EF4-FFF2-40B4-BE49-F238E27FC236}">
                <a16:creationId xmlns:a16="http://schemas.microsoft.com/office/drawing/2014/main" id="{CE865AE9-F0C9-0681-7AFE-A7F33E07D46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7009914"/>
            <a:ext cx="6858000" cy="2701821"/>
          </a:xfrm>
          <a:prstGeom prst="rect">
            <a:avLst/>
          </a:prstGeom>
        </p:spPr>
      </p:pic>
      <p:sp>
        <p:nvSpPr>
          <p:cNvPr id="25" name="TextBox 24">
            <a:extLst>
              <a:ext uri="{FF2B5EF4-FFF2-40B4-BE49-F238E27FC236}">
                <a16:creationId xmlns:a16="http://schemas.microsoft.com/office/drawing/2014/main" id="{6C89BAC4-114B-5250-213D-645892AE436A}"/>
              </a:ext>
            </a:extLst>
          </p:cNvPr>
          <p:cNvSpPr txBox="1"/>
          <p:nvPr/>
        </p:nvSpPr>
        <p:spPr>
          <a:xfrm>
            <a:off x="1809750" y="219127"/>
            <a:ext cx="5029200" cy="307777"/>
          </a:xfrm>
          <a:prstGeom prst="rect">
            <a:avLst/>
          </a:prstGeom>
          <a:noFill/>
        </p:spPr>
        <p:txBody>
          <a:bodyPr wrap="square" rtlCol="0">
            <a:spAutoFit/>
          </a:bodyPr>
          <a:lstStyle/>
          <a:p>
            <a:r>
              <a:rPr lang="en-US" sz="1400" dirty="0"/>
              <a:t>Home   Research    Education   Sites    News     Team  Contact   </a:t>
            </a:r>
          </a:p>
        </p:txBody>
      </p:sp>
    </p:spTree>
    <p:extLst>
      <p:ext uri="{BB962C8B-B14F-4D97-AF65-F5344CB8AC3E}">
        <p14:creationId xmlns:p14="http://schemas.microsoft.com/office/powerpoint/2010/main" val="190193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6C233-0235-0736-663B-229D1B1D6C8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D30BB12-9005-0E0B-8D8E-FEC9AF9AB71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541105"/>
            <a:ext cx="6858000" cy="34404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icture">
            <a:extLst>
              <a:ext uri="{FF2B5EF4-FFF2-40B4-BE49-F238E27FC236}">
                <a16:creationId xmlns:a16="http://schemas.microsoft.com/office/drawing/2014/main" id="{567643C9-34C3-77F7-8760-29DAD0AA583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1"/>
            <a:ext cx="1610139" cy="15058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B087412-0E77-E0C1-BF6E-A496FB0A7620}"/>
              </a:ext>
            </a:extLst>
          </p:cNvPr>
          <p:cNvSpPr txBox="1"/>
          <p:nvPr/>
        </p:nvSpPr>
        <p:spPr>
          <a:xfrm>
            <a:off x="1301761" y="5044620"/>
            <a:ext cx="4183518" cy="369332"/>
          </a:xfrm>
          <a:prstGeom prst="rect">
            <a:avLst/>
          </a:prstGeom>
          <a:noFill/>
        </p:spPr>
        <p:txBody>
          <a:bodyPr wrap="none" rtlCol="0">
            <a:spAutoFit/>
          </a:bodyPr>
          <a:lstStyle/>
          <a:p>
            <a:r>
              <a:rPr lang="en-US" b="1" dirty="0"/>
              <a:t>Ecophysiology in Agrivoltaics Systems</a:t>
            </a:r>
          </a:p>
        </p:txBody>
      </p:sp>
      <p:sp>
        <p:nvSpPr>
          <p:cNvPr id="9" name="TextBox 8">
            <a:extLst>
              <a:ext uri="{FF2B5EF4-FFF2-40B4-BE49-F238E27FC236}">
                <a16:creationId xmlns:a16="http://schemas.microsoft.com/office/drawing/2014/main" id="{3C5B188F-12DA-7D9D-BBD7-5F0CB6221207}"/>
              </a:ext>
            </a:extLst>
          </p:cNvPr>
          <p:cNvSpPr txBox="1"/>
          <p:nvPr/>
        </p:nvSpPr>
        <p:spPr>
          <a:xfrm>
            <a:off x="258417" y="5811047"/>
            <a:ext cx="5943600" cy="369332"/>
          </a:xfrm>
          <a:prstGeom prst="rect">
            <a:avLst/>
          </a:prstGeom>
          <a:noFill/>
        </p:spPr>
        <p:txBody>
          <a:bodyPr wrap="square" rtlCol="0">
            <a:spAutoFit/>
          </a:bodyPr>
          <a:lstStyle/>
          <a:p>
            <a:r>
              <a:rPr lang="en-US" dirty="0"/>
              <a:t>Blurb about research questions</a:t>
            </a:r>
          </a:p>
        </p:txBody>
      </p:sp>
      <p:sp>
        <p:nvSpPr>
          <p:cNvPr id="10" name="TextBox 9">
            <a:extLst>
              <a:ext uri="{FF2B5EF4-FFF2-40B4-BE49-F238E27FC236}">
                <a16:creationId xmlns:a16="http://schemas.microsoft.com/office/drawing/2014/main" id="{299A1CDD-C2C3-2D03-350F-F0CC6058360F}"/>
              </a:ext>
            </a:extLst>
          </p:cNvPr>
          <p:cNvSpPr txBox="1"/>
          <p:nvPr/>
        </p:nvSpPr>
        <p:spPr>
          <a:xfrm>
            <a:off x="250896" y="6872982"/>
            <a:ext cx="1831079" cy="369332"/>
          </a:xfrm>
          <a:prstGeom prst="rect">
            <a:avLst/>
          </a:prstGeom>
          <a:noFill/>
        </p:spPr>
        <p:txBody>
          <a:bodyPr wrap="none" rtlCol="0">
            <a:spAutoFit/>
          </a:bodyPr>
          <a:lstStyle/>
          <a:p>
            <a:r>
              <a:rPr lang="en-US" b="1" dirty="0"/>
              <a:t>Projects &amp; Sites</a:t>
            </a:r>
          </a:p>
        </p:txBody>
      </p:sp>
      <p:sp>
        <p:nvSpPr>
          <p:cNvPr id="3" name="Rounded Rectangle 2">
            <a:extLst>
              <a:ext uri="{FF2B5EF4-FFF2-40B4-BE49-F238E27FC236}">
                <a16:creationId xmlns:a16="http://schemas.microsoft.com/office/drawing/2014/main" id="{3A39CABC-B4BD-9999-9A52-FD54BC96E5C4}"/>
              </a:ext>
            </a:extLst>
          </p:cNvPr>
          <p:cNvSpPr/>
          <p:nvPr/>
        </p:nvSpPr>
        <p:spPr>
          <a:xfrm>
            <a:off x="258417" y="7414591"/>
            <a:ext cx="1823558" cy="20077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B2</a:t>
            </a:r>
          </a:p>
        </p:txBody>
      </p:sp>
      <p:sp>
        <p:nvSpPr>
          <p:cNvPr id="6" name="Rounded Rectangle 5">
            <a:extLst>
              <a:ext uri="{FF2B5EF4-FFF2-40B4-BE49-F238E27FC236}">
                <a16:creationId xmlns:a16="http://schemas.microsoft.com/office/drawing/2014/main" id="{E6236672-57C6-3C02-7B24-0850C095D0E2}"/>
              </a:ext>
            </a:extLst>
          </p:cNvPr>
          <p:cNvSpPr/>
          <p:nvPr/>
        </p:nvSpPr>
        <p:spPr>
          <a:xfrm>
            <a:off x="2318438" y="7414590"/>
            <a:ext cx="1823558" cy="20077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Jack’s</a:t>
            </a:r>
          </a:p>
        </p:txBody>
      </p:sp>
      <p:sp>
        <p:nvSpPr>
          <p:cNvPr id="18" name="Rounded Rectangle 17">
            <a:extLst>
              <a:ext uri="{FF2B5EF4-FFF2-40B4-BE49-F238E27FC236}">
                <a16:creationId xmlns:a16="http://schemas.microsoft.com/office/drawing/2014/main" id="{58F769BA-9E04-66F0-0426-F6CBF93F6EE5}"/>
              </a:ext>
            </a:extLst>
          </p:cNvPr>
          <p:cNvSpPr/>
          <p:nvPr/>
        </p:nvSpPr>
        <p:spPr>
          <a:xfrm>
            <a:off x="4378459" y="7414590"/>
            <a:ext cx="1823558" cy="20077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FARMS</a:t>
            </a:r>
          </a:p>
        </p:txBody>
      </p:sp>
      <p:sp>
        <p:nvSpPr>
          <p:cNvPr id="19" name="TextBox 18">
            <a:extLst>
              <a:ext uri="{FF2B5EF4-FFF2-40B4-BE49-F238E27FC236}">
                <a16:creationId xmlns:a16="http://schemas.microsoft.com/office/drawing/2014/main" id="{79C43F67-842E-3A9F-7502-66CBB3EA6C5B}"/>
              </a:ext>
            </a:extLst>
          </p:cNvPr>
          <p:cNvSpPr txBox="1"/>
          <p:nvPr/>
        </p:nvSpPr>
        <p:spPr>
          <a:xfrm>
            <a:off x="250895" y="9634328"/>
            <a:ext cx="1040349" cy="369332"/>
          </a:xfrm>
          <a:prstGeom prst="rect">
            <a:avLst/>
          </a:prstGeom>
          <a:noFill/>
        </p:spPr>
        <p:txBody>
          <a:bodyPr wrap="none" rtlCol="0">
            <a:spAutoFit/>
          </a:bodyPr>
          <a:lstStyle/>
          <a:p>
            <a:r>
              <a:rPr lang="en-US" b="1" dirty="0"/>
              <a:t>Outputs</a:t>
            </a:r>
          </a:p>
        </p:txBody>
      </p:sp>
      <p:pic>
        <p:nvPicPr>
          <p:cNvPr id="12" name="Picture 11" descr="A screenshot of a article&#10;&#10;AI-generated content may be incorrect.">
            <a:extLst>
              <a:ext uri="{FF2B5EF4-FFF2-40B4-BE49-F238E27FC236}">
                <a16:creationId xmlns:a16="http://schemas.microsoft.com/office/drawing/2014/main" id="{7A4B9462-FED3-855D-D97E-60E4E514FC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8417" y="10171283"/>
            <a:ext cx="1837880" cy="1643027"/>
          </a:xfrm>
          <a:prstGeom prst="rect">
            <a:avLst/>
          </a:prstGeom>
          <a:ln>
            <a:solidFill>
              <a:schemeClr val="tx1"/>
            </a:solidFill>
          </a:ln>
        </p:spPr>
      </p:pic>
      <p:pic>
        <p:nvPicPr>
          <p:cNvPr id="16" name="Picture 15" descr="A close-up of a newspaper&#10;&#10;AI-generated content may be incorrect.">
            <a:extLst>
              <a:ext uri="{FF2B5EF4-FFF2-40B4-BE49-F238E27FC236}">
                <a16:creationId xmlns:a16="http://schemas.microsoft.com/office/drawing/2014/main" id="{C7A444A3-FD69-FBCF-C0D6-25B7FF3EFA1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46093" y="10171283"/>
            <a:ext cx="1913990" cy="1711067"/>
          </a:xfrm>
          <a:prstGeom prst="rect">
            <a:avLst/>
          </a:prstGeom>
          <a:ln>
            <a:solidFill>
              <a:schemeClr val="tx1"/>
            </a:solidFill>
          </a:ln>
        </p:spPr>
      </p:pic>
      <p:pic>
        <p:nvPicPr>
          <p:cNvPr id="23" name="Picture 22" descr="A screenshot of a website&#10;&#10;AI-generated content may be incorrect.">
            <a:extLst>
              <a:ext uri="{FF2B5EF4-FFF2-40B4-BE49-F238E27FC236}">
                <a16:creationId xmlns:a16="http://schemas.microsoft.com/office/drawing/2014/main" id="{EEB2C9D5-812E-5A43-E20B-E9F7D92CDE6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73625" y="10171283"/>
            <a:ext cx="1952213" cy="1643027"/>
          </a:xfrm>
          <a:prstGeom prst="rect">
            <a:avLst/>
          </a:prstGeom>
          <a:ln>
            <a:solidFill>
              <a:schemeClr val="tx1"/>
            </a:solidFill>
          </a:ln>
        </p:spPr>
      </p:pic>
      <p:sp>
        <p:nvSpPr>
          <p:cNvPr id="24" name="Oval 23">
            <a:extLst>
              <a:ext uri="{FF2B5EF4-FFF2-40B4-BE49-F238E27FC236}">
                <a16:creationId xmlns:a16="http://schemas.microsoft.com/office/drawing/2014/main" id="{AB4B1383-0A71-7B0D-460E-262EA83FCAD5}"/>
              </a:ext>
            </a:extLst>
          </p:cNvPr>
          <p:cNvSpPr/>
          <p:nvPr/>
        </p:nvSpPr>
        <p:spPr>
          <a:xfrm>
            <a:off x="2463247" y="127211"/>
            <a:ext cx="766970" cy="4916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616CA8-8E8F-FCC7-BF80-EAE7A3852E4D}"/>
              </a:ext>
            </a:extLst>
          </p:cNvPr>
          <p:cNvSpPr txBox="1"/>
          <p:nvPr/>
        </p:nvSpPr>
        <p:spPr>
          <a:xfrm>
            <a:off x="1809750" y="219127"/>
            <a:ext cx="5029200" cy="307777"/>
          </a:xfrm>
          <a:prstGeom prst="rect">
            <a:avLst/>
          </a:prstGeom>
          <a:noFill/>
        </p:spPr>
        <p:txBody>
          <a:bodyPr wrap="square" rtlCol="0">
            <a:spAutoFit/>
          </a:bodyPr>
          <a:lstStyle/>
          <a:p>
            <a:r>
              <a:rPr lang="en-US" sz="1400" dirty="0"/>
              <a:t>Home   Research    Education   Sites    News     Team  Contact   </a:t>
            </a:r>
          </a:p>
        </p:txBody>
      </p:sp>
      <p:sp>
        <p:nvSpPr>
          <p:cNvPr id="7" name="Chevron 6">
            <a:extLst>
              <a:ext uri="{FF2B5EF4-FFF2-40B4-BE49-F238E27FC236}">
                <a16:creationId xmlns:a16="http://schemas.microsoft.com/office/drawing/2014/main" id="{38F9F732-864C-3A94-B71A-1BFE44130724}"/>
              </a:ext>
            </a:extLst>
          </p:cNvPr>
          <p:cNvSpPr/>
          <p:nvPr/>
        </p:nvSpPr>
        <p:spPr>
          <a:xfrm>
            <a:off x="6352783" y="8042522"/>
            <a:ext cx="399570" cy="75184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hevron 10">
            <a:extLst>
              <a:ext uri="{FF2B5EF4-FFF2-40B4-BE49-F238E27FC236}">
                <a16:creationId xmlns:a16="http://schemas.microsoft.com/office/drawing/2014/main" id="{9685EB46-9050-43AC-A5F6-0BA551BC1E49}"/>
              </a:ext>
            </a:extLst>
          </p:cNvPr>
          <p:cNvSpPr/>
          <p:nvPr/>
        </p:nvSpPr>
        <p:spPr>
          <a:xfrm>
            <a:off x="6439380" y="10636537"/>
            <a:ext cx="399570" cy="75184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6657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BD5E-9DCC-6A6F-2AB9-1280213F8812}"/>
            </a:ext>
          </a:extLst>
        </p:cNvPr>
        <p:cNvGrpSpPr/>
        <p:nvPr/>
      </p:nvGrpSpPr>
      <p:grpSpPr>
        <a:xfrm>
          <a:off x="0" y="0"/>
          <a:ext cx="0" cy="0"/>
          <a:chOff x="0" y="0"/>
          <a:chExt cx="0" cy="0"/>
        </a:xfrm>
      </p:grpSpPr>
      <p:pic>
        <p:nvPicPr>
          <p:cNvPr id="5" name="Picture 2" descr="Picture">
            <a:extLst>
              <a:ext uri="{FF2B5EF4-FFF2-40B4-BE49-F238E27FC236}">
                <a16:creationId xmlns:a16="http://schemas.microsoft.com/office/drawing/2014/main" id="{4A661AF6-9847-ECE5-B7F7-FCE35078A9F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1"/>
            <a:ext cx="1610139" cy="15058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61F09E-4700-570C-7444-54D7E41BACF0}"/>
              </a:ext>
            </a:extLst>
          </p:cNvPr>
          <p:cNvSpPr txBox="1"/>
          <p:nvPr/>
        </p:nvSpPr>
        <p:spPr>
          <a:xfrm>
            <a:off x="1388783" y="4863937"/>
            <a:ext cx="3682868" cy="369332"/>
          </a:xfrm>
          <a:prstGeom prst="rect">
            <a:avLst/>
          </a:prstGeom>
          <a:noFill/>
        </p:spPr>
        <p:txBody>
          <a:bodyPr wrap="none" rtlCol="0">
            <a:spAutoFit/>
          </a:bodyPr>
          <a:lstStyle/>
          <a:p>
            <a:r>
              <a:rPr lang="en-US" b="1" dirty="0"/>
              <a:t>Agrivoltaics from kW to MW scale</a:t>
            </a:r>
          </a:p>
        </p:txBody>
      </p:sp>
      <p:sp>
        <p:nvSpPr>
          <p:cNvPr id="9" name="TextBox 8">
            <a:extLst>
              <a:ext uri="{FF2B5EF4-FFF2-40B4-BE49-F238E27FC236}">
                <a16:creationId xmlns:a16="http://schemas.microsoft.com/office/drawing/2014/main" id="{5F67EEBD-4304-F387-0D97-271781DC2834}"/>
              </a:ext>
            </a:extLst>
          </p:cNvPr>
          <p:cNvSpPr txBox="1"/>
          <p:nvPr/>
        </p:nvSpPr>
        <p:spPr>
          <a:xfrm>
            <a:off x="258417" y="5811047"/>
            <a:ext cx="5943600" cy="369332"/>
          </a:xfrm>
          <a:prstGeom prst="rect">
            <a:avLst/>
          </a:prstGeom>
          <a:noFill/>
        </p:spPr>
        <p:txBody>
          <a:bodyPr wrap="square" rtlCol="0">
            <a:spAutoFit/>
          </a:bodyPr>
          <a:lstStyle/>
          <a:p>
            <a:r>
              <a:rPr lang="en-US" dirty="0"/>
              <a:t>Blurb about research questions</a:t>
            </a:r>
          </a:p>
        </p:txBody>
      </p:sp>
      <p:pic>
        <p:nvPicPr>
          <p:cNvPr id="7" name="Picture 6">
            <a:extLst>
              <a:ext uri="{FF2B5EF4-FFF2-40B4-BE49-F238E27FC236}">
                <a16:creationId xmlns:a16="http://schemas.microsoft.com/office/drawing/2014/main" id="{FFF7EA45-D618-5A78-8C1F-0AE92AE9A78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0" y="1597737"/>
            <a:ext cx="6858000" cy="3199500"/>
          </a:xfrm>
          <a:prstGeom prst="rect">
            <a:avLst/>
          </a:prstGeom>
          <a:ln w="38100">
            <a:noFill/>
          </a:ln>
        </p:spPr>
      </p:pic>
      <p:cxnSp>
        <p:nvCxnSpPr>
          <p:cNvPr id="12" name="Straight Arrow Connector 11">
            <a:extLst>
              <a:ext uri="{FF2B5EF4-FFF2-40B4-BE49-F238E27FC236}">
                <a16:creationId xmlns:a16="http://schemas.microsoft.com/office/drawing/2014/main" id="{6026E953-C65B-BF5C-92F1-506ECA2BD7D0}"/>
              </a:ext>
            </a:extLst>
          </p:cNvPr>
          <p:cNvCxnSpPr/>
          <p:nvPr/>
        </p:nvCxnSpPr>
        <p:spPr>
          <a:xfrm>
            <a:off x="3542283" y="8864854"/>
            <a:ext cx="0" cy="304137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3A5EEC2-5B3C-EC27-26FB-9F092408EEC4}"/>
              </a:ext>
            </a:extLst>
          </p:cNvPr>
          <p:cNvCxnSpPr/>
          <p:nvPr/>
        </p:nvCxnSpPr>
        <p:spPr>
          <a:xfrm>
            <a:off x="966072" y="10385541"/>
            <a:ext cx="50292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A098E0D-97B3-C66F-B982-FDEB41DFEEB0}"/>
              </a:ext>
            </a:extLst>
          </p:cNvPr>
          <p:cNvSpPr txBox="1"/>
          <p:nvPr/>
        </p:nvSpPr>
        <p:spPr>
          <a:xfrm>
            <a:off x="5180080" y="10409597"/>
            <a:ext cx="1630383" cy="369332"/>
          </a:xfrm>
          <a:prstGeom prst="rect">
            <a:avLst/>
          </a:prstGeom>
          <a:noFill/>
        </p:spPr>
        <p:txBody>
          <a:bodyPr wrap="none" rtlCol="0">
            <a:spAutoFit/>
          </a:bodyPr>
          <a:lstStyle/>
          <a:p>
            <a:r>
              <a:rPr lang="en-US" dirty="0"/>
              <a:t>Energy-centric</a:t>
            </a:r>
          </a:p>
        </p:txBody>
      </p:sp>
      <p:sp>
        <p:nvSpPr>
          <p:cNvPr id="17" name="TextBox 16">
            <a:extLst>
              <a:ext uri="{FF2B5EF4-FFF2-40B4-BE49-F238E27FC236}">
                <a16:creationId xmlns:a16="http://schemas.microsoft.com/office/drawing/2014/main" id="{059EC9AC-3AD0-6ACE-7E19-3C276CAB5FB8}"/>
              </a:ext>
            </a:extLst>
          </p:cNvPr>
          <p:cNvSpPr txBox="1"/>
          <p:nvPr/>
        </p:nvSpPr>
        <p:spPr>
          <a:xfrm>
            <a:off x="150880" y="10413717"/>
            <a:ext cx="1215013" cy="369332"/>
          </a:xfrm>
          <a:prstGeom prst="rect">
            <a:avLst/>
          </a:prstGeom>
          <a:noFill/>
        </p:spPr>
        <p:txBody>
          <a:bodyPr wrap="none" rtlCol="0">
            <a:spAutoFit/>
          </a:bodyPr>
          <a:lstStyle/>
          <a:p>
            <a:r>
              <a:rPr lang="en-US" dirty="0"/>
              <a:t>Ag-centric</a:t>
            </a:r>
          </a:p>
        </p:txBody>
      </p:sp>
      <p:sp>
        <p:nvSpPr>
          <p:cNvPr id="23" name="TextBox 22">
            <a:extLst>
              <a:ext uri="{FF2B5EF4-FFF2-40B4-BE49-F238E27FC236}">
                <a16:creationId xmlns:a16="http://schemas.microsoft.com/office/drawing/2014/main" id="{411440D4-A5E2-4518-1A65-F9A5BFD80CC8}"/>
              </a:ext>
            </a:extLst>
          </p:cNvPr>
          <p:cNvSpPr txBox="1"/>
          <p:nvPr/>
        </p:nvSpPr>
        <p:spPr>
          <a:xfrm>
            <a:off x="3577860" y="8680188"/>
            <a:ext cx="572593" cy="369332"/>
          </a:xfrm>
          <a:prstGeom prst="rect">
            <a:avLst/>
          </a:prstGeom>
          <a:noFill/>
        </p:spPr>
        <p:txBody>
          <a:bodyPr wrap="none" rtlCol="0">
            <a:spAutoFit/>
          </a:bodyPr>
          <a:lstStyle/>
          <a:p>
            <a:r>
              <a:rPr lang="en-US" dirty="0"/>
              <a:t>MW</a:t>
            </a:r>
          </a:p>
        </p:txBody>
      </p:sp>
      <p:sp>
        <p:nvSpPr>
          <p:cNvPr id="24" name="TextBox 23">
            <a:extLst>
              <a:ext uri="{FF2B5EF4-FFF2-40B4-BE49-F238E27FC236}">
                <a16:creationId xmlns:a16="http://schemas.microsoft.com/office/drawing/2014/main" id="{395CA339-2248-D3C4-8C88-008098D7460B}"/>
              </a:ext>
            </a:extLst>
          </p:cNvPr>
          <p:cNvSpPr txBox="1"/>
          <p:nvPr/>
        </p:nvSpPr>
        <p:spPr>
          <a:xfrm>
            <a:off x="3577860" y="11721563"/>
            <a:ext cx="502061" cy="369332"/>
          </a:xfrm>
          <a:prstGeom prst="rect">
            <a:avLst/>
          </a:prstGeom>
          <a:noFill/>
        </p:spPr>
        <p:txBody>
          <a:bodyPr wrap="none" rtlCol="0">
            <a:spAutoFit/>
          </a:bodyPr>
          <a:lstStyle/>
          <a:p>
            <a:r>
              <a:rPr lang="en-US" dirty="0"/>
              <a:t>kW</a:t>
            </a:r>
          </a:p>
        </p:txBody>
      </p:sp>
      <p:sp>
        <p:nvSpPr>
          <p:cNvPr id="25" name="Oval 24">
            <a:extLst>
              <a:ext uri="{FF2B5EF4-FFF2-40B4-BE49-F238E27FC236}">
                <a16:creationId xmlns:a16="http://schemas.microsoft.com/office/drawing/2014/main" id="{F94FBFB0-3E6A-DB59-858F-8997B2AA6133}"/>
              </a:ext>
            </a:extLst>
          </p:cNvPr>
          <p:cNvSpPr/>
          <p:nvPr/>
        </p:nvSpPr>
        <p:spPr>
          <a:xfrm>
            <a:off x="5180080" y="8680188"/>
            <a:ext cx="1300224" cy="5830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FARMS</a:t>
            </a:r>
          </a:p>
        </p:txBody>
      </p:sp>
      <p:sp>
        <p:nvSpPr>
          <p:cNvPr id="26" name="Oval 25">
            <a:extLst>
              <a:ext uri="{FF2B5EF4-FFF2-40B4-BE49-F238E27FC236}">
                <a16:creationId xmlns:a16="http://schemas.microsoft.com/office/drawing/2014/main" id="{B5C2FC59-DC93-5A0E-9576-A230A4F7E1C7}"/>
              </a:ext>
            </a:extLst>
          </p:cNvPr>
          <p:cNvSpPr/>
          <p:nvPr/>
        </p:nvSpPr>
        <p:spPr>
          <a:xfrm>
            <a:off x="2529705" y="10594263"/>
            <a:ext cx="786013" cy="5830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B2</a:t>
            </a:r>
          </a:p>
        </p:txBody>
      </p:sp>
      <p:sp>
        <p:nvSpPr>
          <p:cNvPr id="27" name="Oval 26">
            <a:extLst>
              <a:ext uri="{FF2B5EF4-FFF2-40B4-BE49-F238E27FC236}">
                <a16:creationId xmlns:a16="http://schemas.microsoft.com/office/drawing/2014/main" id="{E55A29F5-5981-B741-55AE-CCF6F99AF80F}"/>
              </a:ext>
            </a:extLst>
          </p:cNvPr>
          <p:cNvSpPr/>
          <p:nvPr/>
        </p:nvSpPr>
        <p:spPr>
          <a:xfrm>
            <a:off x="3149276" y="10011181"/>
            <a:ext cx="786013" cy="5830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JSG</a:t>
            </a:r>
          </a:p>
        </p:txBody>
      </p:sp>
      <p:sp>
        <p:nvSpPr>
          <p:cNvPr id="28" name="Oval 27">
            <a:extLst>
              <a:ext uri="{FF2B5EF4-FFF2-40B4-BE49-F238E27FC236}">
                <a16:creationId xmlns:a16="http://schemas.microsoft.com/office/drawing/2014/main" id="{E7B15F1E-4B7B-B358-4FD2-F41B6E8E5C70}"/>
              </a:ext>
            </a:extLst>
          </p:cNvPr>
          <p:cNvSpPr/>
          <p:nvPr/>
        </p:nvSpPr>
        <p:spPr>
          <a:xfrm>
            <a:off x="1217132" y="9719640"/>
            <a:ext cx="1312572" cy="5830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Scapes</a:t>
            </a:r>
            <a:endParaRPr lang="en-US" dirty="0"/>
          </a:p>
        </p:txBody>
      </p:sp>
      <p:sp>
        <p:nvSpPr>
          <p:cNvPr id="29" name="Oval 28">
            <a:extLst>
              <a:ext uri="{FF2B5EF4-FFF2-40B4-BE49-F238E27FC236}">
                <a16:creationId xmlns:a16="http://schemas.microsoft.com/office/drawing/2014/main" id="{B082FBB0-3C7F-2746-C136-D75A0A69B30B}"/>
              </a:ext>
            </a:extLst>
          </p:cNvPr>
          <p:cNvSpPr/>
          <p:nvPr/>
        </p:nvSpPr>
        <p:spPr>
          <a:xfrm>
            <a:off x="4392075" y="11414210"/>
            <a:ext cx="786013" cy="5830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HH</a:t>
            </a:r>
          </a:p>
        </p:txBody>
      </p:sp>
      <p:sp>
        <p:nvSpPr>
          <p:cNvPr id="30" name="Oval 29">
            <a:extLst>
              <a:ext uri="{FF2B5EF4-FFF2-40B4-BE49-F238E27FC236}">
                <a16:creationId xmlns:a16="http://schemas.microsoft.com/office/drawing/2014/main" id="{85FA09BF-9E10-69D4-4863-12FD4906264A}"/>
              </a:ext>
            </a:extLst>
          </p:cNvPr>
          <p:cNvSpPr/>
          <p:nvPr/>
        </p:nvSpPr>
        <p:spPr>
          <a:xfrm>
            <a:off x="2463247" y="127211"/>
            <a:ext cx="766970" cy="4916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6E25583-21B4-CC92-F021-1696ED61F2F6}"/>
              </a:ext>
            </a:extLst>
          </p:cNvPr>
          <p:cNvSpPr txBox="1"/>
          <p:nvPr/>
        </p:nvSpPr>
        <p:spPr>
          <a:xfrm>
            <a:off x="1809750" y="219127"/>
            <a:ext cx="5029200" cy="307777"/>
          </a:xfrm>
          <a:prstGeom prst="rect">
            <a:avLst/>
          </a:prstGeom>
          <a:noFill/>
        </p:spPr>
        <p:txBody>
          <a:bodyPr wrap="square" rtlCol="0">
            <a:spAutoFit/>
          </a:bodyPr>
          <a:lstStyle/>
          <a:p>
            <a:r>
              <a:rPr lang="en-US" sz="1400" dirty="0"/>
              <a:t>Home   Research    Education   Sites    News     Team  Contact   </a:t>
            </a:r>
          </a:p>
        </p:txBody>
      </p:sp>
    </p:spTree>
    <p:extLst>
      <p:ext uri="{BB962C8B-B14F-4D97-AF65-F5344CB8AC3E}">
        <p14:creationId xmlns:p14="http://schemas.microsoft.com/office/powerpoint/2010/main" val="6288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068C1-E37B-153C-95D0-2E6E20D649A9}"/>
            </a:ext>
          </a:extLst>
        </p:cNvPr>
        <p:cNvGrpSpPr/>
        <p:nvPr/>
      </p:nvGrpSpPr>
      <p:grpSpPr>
        <a:xfrm>
          <a:off x="0" y="0"/>
          <a:ext cx="0" cy="0"/>
          <a:chOff x="0" y="0"/>
          <a:chExt cx="0" cy="0"/>
        </a:xfrm>
      </p:grpSpPr>
      <p:pic>
        <p:nvPicPr>
          <p:cNvPr id="5" name="Picture 2" descr="Picture">
            <a:extLst>
              <a:ext uri="{FF2B5EF4-FFF2-40B4-BE49-F238E27FC236}">
                <a16:creationId xmlns:a16="http://schemas.microsoft.com/office/drawing/2014/main" id="{B8B4DFE0-D8D1-6E7B-5C43-34F5BB436BF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1"/>
            <a:ext cx="1610139" cy="15058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469DC8-C9A4-4A4D-756F-D9243591C316}"/>
              </a:ext>
            </a:extLst>
          </p:cNvPr>
          <p:cNvSpPr txBox="1"/>
          <p:nvPr/>
        </p:nvSpPr>
        <p:spPr>
          <a:xfrm>
            <a:off x="834970" y="5026947"/>
            <a:ext cx="5367047" cy="369332"/>
          </a:xfrm>
          <a:prstGeom prst="rect">
            <a:avLst/>
          </a:prstGeom>
          <a:noFill/>
        </p:spPr>
        <p:txBody>
          <a:bodyPr wrap="none" rtlCol="0">
            <a:spAutoFit/>
          </a:bodyPr>
          <a:lstStyle/>
          <a:p>
            <a:r>
              <a:rPr lang="en-US" b="1" dirty="0"/>
              <a:t>Scaling Out Agrivoltaics – Impact across Contexts</a:t>
            </a:r>
          </a:p>
        </p:txBody>
      </p:sp>
      <p:sp>
        <p:nvSpPr>
          <p:cNvPr id="9" name="TextBox 8">
            <a:extLst>
              <a:ext uri="{FF2B5EF4-FFF2-40B4-BE49-F238E27FC236}">
                <a16:creationId xmlns:a16="http://schemas.microsoft.com/office/drawing/2014/main" id="{D278D54D-0F61-D4EB-F01B-D8C47A2BC6F0}"/>
              </a:ext>
            </a:extLst>
          </p:cNvPr>
          <p:cNvSpPr txBox="1"/>
          <p:nvPr/>
        </p:nvSpPr>
        <p:spPr>
          <a:xfrm>
            <a:off x="258417" y="5634335"/>
            <a:ext cx="5943600" cy="1477328"/>
          </a:xfrm>
          <a:prstGeom prst="rect">
            <a:avLst/>
          </a:prstGeom>
          <a:noFill/>
        </p:spPr>
        <p:txBody>
          <a:bodyPr wrap="square" rtlCol="0">
            <a:spAutoFit/>
          </a:bodyPr>
          <a:lstStyle/>
          <a:p>
            <a:r>
              <a:rPr lang="en-US" dirty="0"/>
              <a:t>Suitability &amp; system design questions.</a:t>
            </a:r>
          </a:p>
          <a:p>
            <a:r>
              <a:rPr lang="en-US" dirty="0"/>
              <a:t>Partnerships for exploring agrivoltaics research questions across diverse social-ecological contexts.</a:t>
            </a:r>
          </a:p>
          <a:p>
            <a:endParaRPr lang="en-US" dirty="0"/>
          </a:p>
          <a:p>
            <a:r>
              <a:rPr lang="en-US" dirty="0"/>
              <a:t>A big way we do that is through Agrivoltaics Living Labs</a:t>
            </a:r>
          </a:p>
        </p:txBody>
      </p:sp>
      <p:pic>
        <p:nvPicPr>
          <p:cNvPr id="10" name="Picture 9" descr="A diagram of a laboratory&#10;&#10;AI-generated content may be incorrect.">
            <a:extLst>
              <a:ext uri="{FF2B5EF4-FFF2-40B4-BE49-F238E27FC236}">
                <a16:creationId xmlns:a16="http://schemas.microsoft.com/office/drawing/2014/main" id="{C781108A-4746-5892-4F2B-758F2160F5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7764486"/>
            <a:ext cx="6858000" cy="3868279"/>
          </a:xfrm>
          <a:prstGeom prst="rect">
            <a:avLst/>
          </a:prstGeom>
        </p:spPr>
      </p:pic>
      <p:sp>
        <p:nvSpPr>
          <p:cNvPr id="11" name="Oval 10">
            <a:extLst>
              <a:ext uri="{FF2B5EF4-FFF2-40B4-BE49-F238E27FC236}">
                <a16:creationId xmlns:a16="http://schemas.microsoft.com/office/drawing/2014/main" id="{D2628B1A-B8F6-671A-B12A-5C6B110D6103}"/>
              </a:ext>
            </a:extLst>
          </p:cNvPr>
          <p:cNvSpPr/>
          <p:nvPr/>
        </p:nvSpPr>
        <p:spPr>
          <a:xfrm>
            <a:off x="2463247" y="127211"/>
            <a:ext cx="766970" cy="4916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9E9C43-1073-6587-E5FA-846C69D0D814}"/>
              </a:ext>
            </a:extLst>
          </p:cNvPr>
          <p:cNvSpPr txBox="1"/>
          <p:nvPr/>
        </p:nvSpPr>
        <p:spPr>
          <a:xfrm>
            <a:off x="1809750" y="219127"/>
            <a:ext cx="5029200" cy="307777"/>
          </a:xfrm>
          <a:prstGeom prst="rect">
            <a:avLst/>
          </a:prstGeom>
          <a:noFill/>
        </p:spPr>
        <p:txBody>
          <a:bodyPr wrap="square" rtlCol="0">
            <a:spAutoFit/>
          </a:bodyPr>
          <a:lstStyle/>
          <a:p>
            <a:r>
              <a:rPr lang="en-US" sz="1400" dirty="0"/>
              <a:t>Home   Research    Education   Sites    News     Team  Contact   </a:t>
            </a:r>
          </a:p>
        </p:txBody>
      </p:sp>
      <p:pic>
        <p:nvPicPr>
          <p:cNvPr id="13" name="Picture 12">
            <a:extLst>
              <a:ext uri="{FF2B5EF4-FFF2-40B4-BE49-F238E27FC236}">
                <a16:creationId xmlns:a16="http://schemas.microsoft.com/office/drawing/2014/main" id="{893426D0-9ECA-D5A2-E97F-8755BF5488E9}"/>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9050" y="1553027"/>
            <a:ext cx="6838950" cy="3239014"/>
          </a:xfrm>
          <a:prstGeom prst="rect">
            <a:avLst/>
          </a:prstGeom>
        </p:spPr>
      </p:pic>
    </p:spTree>
    <p:extLst>
      <p:ext uri="{BB962C8B-B14F-4D97-AF65-F5344CB8AC3E}">
        <p14:creationId xmlns:p14="http://schemas.microsoft.com/office/powerpoint/2010/main" val="53269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E2CEC-05AC-CACD-C052-33D03AF2F34A}"/>
            </a:ext>
          </a:extLst>
        </p:cNvPr>
        <p:cNvGrpSpPr/>
        <p:nvPr/>
      </p:nvGrpSpPr>
      <p:grpSpPr>
        <a:xfrm>
          <a:off x="0" y="0"/>
          <a:ext cx="0" cy="0"/>
          <a:chOff x="0" y="0"/>
          <a:chExt cx="0" cy="0"/>
        </a:xfrm>
      </p:grpSpPr>
      <p:pic>
        <p:nvPicPr>
          <p:cNvPr id="3" name="Picture 2" descr="A group of children working in a greenhouse&#10;&#10;AI-generated content may be incorrect.">
            <a:extLst>
              <a:ext uri="{FF2B5EF4-FFF2-40B4-BE49-F238E27FC236}">
                <a16:creationId xmlns:a16="http://schemas.microsoft.com/office/drawing/2014/main" id="{FC472E45-B54F-3565-A8E6-EC1991D176F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 y="1577807"/>
            <a:ext cx="6810463" cy="3681757"/>
          </a:xfrm>
          <a:prstGeom prst="rect">
            <a:avLst/>
          </a:prstGeom>
        </p:spPr>
      </p:pic>
      <p:pic>
        <p:nvPicPr>
          <p:cNvPr id="5" name="Picture 2" descr="Picture">
            <a:extLst>
              <a:ext uri="{FF2B5EF4-FFF2-40B4-BE49-F238E27FC236}">
                <a16:creationId xmlns:a16="http://schemas.microsoft.com/office/drawing/2014/main" id="{2D2BC8BB-F29D-25ED-11EA-AEA5F7AD8AC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1"/>
            <a:ext cx="1610139" cy="15058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84D5F1-299A-D763-A21B-00BE6B5063DC}"/>
              </a:ext>
            </a:extLst>
          </p:cNvPr>
          <p:cNvSpPr txBox="1"/>
          <p:nvPr/>
        </p:nvSpPr>
        <p:spPr>
          <a:xfrm>
            <a:off x="1458455" y="5331550"/>
            <a:ext cx="3944991" cy="369332"/>
          </a:xfrm>
          <a:prstGeom prst="rect">
            <a:avLst/>
          </a:prstGeom>
          <a:noFill/>
        </p:spPr>
        <p:txBody>
          <a:bodyPr wrap="none" rtlCol="0">
            <a:spAutoFit/>
          </a:bodyPr>
          <a:lstStyle/>
          <a:p>
            <a:r>
              <a:rPr lang="en-US" b="1" dirty="0"/>
              <a:t>Training &amp; Education for Agrivoltaics</a:t>
            </a:r>
          </a:p>
        </p:txBody>
      </p:sp>
      <p:sp>
        <p:nvSpPr>
          <p:cNvPr id="9" name="TextBox 8">
            <a:extLst>
              <a:ext uri="{FF2B5EF4-FFF2-40B4-BE49-F238E27FC236}">
                <a16:creationId xmlns:a16="http://schemas.microsoft.com/office/drawing/2014/main" id="{A3BB140F-DA83-867F-DCC4-61E09AC68984}"/>
              </a:ext>
            </a:extLst>
          </p:cNvPr>
          <p:cNvSpPr txBox="1"/>
          <p:nvPr/>
        </p:nvSpPr>
        <p:spPr>
          <a:xfrm>
            <a:off x="258417" y="5811047"/>
            <a:ext cx="5943600" cy="646331"/>
          </a:xfrm>
          <a:prstGeom prst="rect">
            <a:avLst/>
          </a:prstGeom>
          <a:noFill/>
        </p:spPr>
        <p:txBody>
          <a:bodyPr wrap="square" rtlCol="0">
            <a:spAutoFit/>
          </a:bodyPr>
          <a:lstStyle/>
          <a:p>
            <a:r>
              <a:rPr lang="en-US" dirty="0"/>
              <a:t>Why is education and training on agrivoltaics so important? </a:t>
            </a:r>
          </a:p>
        </p:txBody>
      </p:sp>
      <p:sp>
        <p:nvSpPr>
          <p:cNvPr id="30" name="Oval 29">
            <a:extLst>
              <a:ext uri="{FF2B5EF4-FFF2-40B4-BE49-F238E27FC236}">
                <a16:creationId xmlns:a16="http://schemas.microsoft.com/office/drawing/2014/main" id="{D50F9B91-1658-F45E-B02E-0440668F9BDF}"/>
              </a:ext>
            </a:extLst>
          </p:cNvPr>
          <p:cNvSpPr/>
          <p:nvPr/>
        </p:nvSpPr>
        <p:spPr>
          <a:xfrm>
            <a:off x="3299889" y="129548"/>
            <a:ext cx="1008592" cy="4916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993FC2D-FBF6-7C1A-F6E8-3481AF5613A1}"/>
              </a:ext>
            </a:extLst>
          </p:cNvPr>
          <p:cNvSpPr txBox="1"/>
          <p:nvPr/>
        </p:nvSpPr>
        <p:spPr>
          <a:xfrm>
            <a:off x="1877475" y="198563"/>
            <a:ext cx="5029200" cy="307777"/>
          </a:xfrm>
          <a:prstGeom prst="rect">
            <a:avLst/>
          </a:prstGeom>
          <a:noFill/>
        </p:spPr>
        <p:txBody>
          <a:bodyPr wrap="square" rtlCol="0">
            <a:spAutoFit/>
          </a:bodyPr>
          <a:lstStyle/>
          <a:p>
            <a:r>
              <a:rPr lang="en-US" sz="1400" dirty="0"/>
              <a:t>Home   Research    Education   Sites    News     Team  Contact   </a:t>
            </a:r>
          </a:p>
        </p:txBody>
      </p:sp>
      <p:pic>
        <p:nvPicPr>
          <p:cNvPr id="6" name="Picture 5" descr="A group of children holding vegetables&#10;&#10;AI-generated content may be incorrect.">
            <a:extLst>
              <a:ext uri="{FF2B5EF4-FFF2-40B4-BE49-F238E27FC236}">
                <a16:creationId xmlns:a16="http://schemas.microsoft.com/office/drawing/2014/main" id="{9A0F247E-CDF0-D307-BC86-033BACC5BB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8417" y="6731862"/>
            <a:ext cx="1932333" cy="1442039"/>
          </a:xfrm>
          <a:prstGeom prst="rect">
            <a:avLst/>
          </a:prstGeom>
        </p:spPr>
      </p:pic>
      <p:sp>
        <p:nvSpPr>
          <p:cNvPr id="10" name="TextBox 9">
            <a:extLst>
              <a:ext uri="{FF2B5EF4-FFF2-40B4-BE49-F238E27FC236}">
                <a16:creationId xmlns:a16="http://schemas.microsoft.com/office/drawing/2014/main" id="{45052AB4-C9AC-132B-AA56-1AD44E9E0DE3}"/>
              </a:ext>
            </a:extLst>
          </p:cNvPr>
          <p:cNvSpPr txBox="1"/>
          <p:nvPr/>
        </p:nvSpPr>
        <p:spPr>
          <a:xfrm>
            <a:off x="2190750" y="6676984"/>
            <a:ext cx="2541721" cy="369332"/>
          </a:xfrm>
          <a:prstGeom prst="rect">
            <a:avLst/>
          </a:prstGeom>
          <a:noFill/>
        </p:spPr>
        <p:txBody>
          <a:bodyPr wrap="none" rtlCol="0">
            <a:spAutoFit/>
          </a:bodyPr>
          <a:lstStyle/>
          <a:p>
            <a:r>
              <a:rPr lang="en-US" dirty="0"/>
              <a:t>School Garden Program</a:t>
            </a:r>
          </a:p>
        </p:txBody>
      </p:sp>
      <p:sp>
        <p:nvSpPr>
          <p:cNvPr id="13" name="TextBox 12">
            <a:extLst>
              <a:ext uri="{FF2B5EF4-FFF2-40B4-BE49-F238E27FC236}">
                <a16:creationId xmlns:a16="http://schemas.microsoft.com/office/drawing/2014/main" id="{6B298C8B-6F1A-5789-9A1E-E8C3A11D8AE2}"/>
              </a:ext>
            </a:extLst>
          </p:cNvPr>
          <p:cNvSpPr txBox="1"/>
          <p:nvPr/>
        </p:nvSpPr>
        <p:spPr>
          <a:xfrm>
            <a:off x="2298097" y="10072575"/>
            <a:ext cx="3218317" cy="369332"/>
          </a:xfrm>
          <a:prstGeom prst="rect">
            <a:avLst/>
          </a:prstGeom>
          <a:noFill/>
        </p:spPr>
        <p:txBody>
          <a:bodyPr wrap="none" rtlCol="0">
            <a:spAutoFit/>
          </a:bodyPr>
          <a:lstStyle/>
          <a:p>
            <a:r>
              <a:rPr lang="en-US" dirty="0"/>
              <a:t>Interdisciplinary Opportunities</a:t>
            </a:r>
          </a:p>
        </p:txBody>
      </p:sp>
      <p:pic>
        <p:nvPicPr>
          <p:cNvPr id="14" name="Picture 13">
            <a:extLst>
              <a:ext uri="{FF2B5EF4-FFF2-40B4-BE49-F238E27FC236}">
                <a16:creationId xmlns:a16="http://schemas.microsoft.com/office/drawing/2014/main" id="{99371B50-9981-B1E9-B49C-4EDACA81AD73}"/>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258416" y="10072575"/>
            <a:ext cx="1932333" cy="1951055"/>
          </a:xfrm>
          <a:prstGeom prst="rect">
            <a:avLst/>
          </a:prstGeom>
        </p:spPr>
      </p:pic>
      <p:sp>
        <p:nvSpPr>
          <p:cNvPr id="18" name="TextBox 17">
            <a:extLst>
              <a:ext uri="{FF2B5EF4-FFF2-40B4-BE49-F238E27FC236}">
                <a16:creationId xmlns:a16="http://schemas.microsoft.com/office/drawing/2014/main" id="{C3F605E5-F69F-3EDE-E17D-F31C2919C5ED}"/>
              </a:ext>
            </a:extLst>
          </p:cNvPr>
          <p:cNvSpPr txBox="1"/>
          <p:nvPr/>
        </p:nvSpPr>
        <p:spPr>
          <a:xfrm>
            <a:off x="2298097" y="8190113"/>
            <a:ext cx="3031279" cy="369332"/>
          </a:xfrm>
          <a:prstGeom prst="rect">
            <a:avLst/>
          </a:prstGeom>
          <a:noFill/>
        </p:spPr>
        <p:txBody>
          <a:bodyPr wrap="none" rtlCol="0">
            <a:spAutoFit/>
          </a:bodyPr>
          <a:lstStyle/>
          <a:p>
            <a:r>
              <a:rPr lang="en-US" dirty="0"/>
              <a:t>Global School of Agrivoltaics</a:t>
            </a:r>
          </a:p>
        </p:txBody>
      </p:sp>
    </p:spTree>
    <p:extLst>
      <p:ext uri="{BB962C8B-B14F-4D97-AF65-F5344CB8AC3E}">
        <p14:creationId xmlns:p14="http://schemas.microsoft.com/office/powerpoint/2010/main" val="385442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9A285-B21D-D475-D4A4-E6A2F61E6B12}"/>
            </a:ext>
          </a:extLst>
        </p:cNvPr>
        <p:cNvGrpSpPr/>
        <p:nvPr/>
      </p:nvGrpSpPr>
      <p:grpSpPr>
        <a:xfrm>
          <a:off x="0" y="0"/>
          <a:ext cx="0" cy="0"/>
          <a:chOff x="0" y="0"/>
          <a:chExt cx="0" cy="0"/>
        </a:xfrm>
      </p:grpSpPr>
      <p:pic>
        <p:nvPicPr>
          <p:cNvPr id="5" name="Picture 2" descr="Picture">
            <a:extLst>
              <a:ext uri="{FF2B5EF4-FFF2-40B4-BE49-F238E27FC236}">
                <a16:creationId xmlns:a16="http://schemas.microsoft.com/office/drawing/2014/main" id="{287BCA89-FB02-7122-4B60-18A5CC38B94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1"/>
            <a:ext cx="1610139" cy="1505820"/>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E4ACDCC-B0DF-382B-C430-623BB76A14F3}"/>
              </a:ext>
            </a:extLst>
          </p:cNvPr>
          <p:cNvSpPr/>
          <p:nvPr/>
        </p:nvSpPr>
        <p:spPr>
          <a:xfrm>
            <a:off x="4023789" y="136115"/>
            <a:ext cx="1008592" cy="4916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BF2D383-67AC-A189-D0C8-A47A78A29836}"/>
              </a:ext>
            </a:extLst>
          </p:cNvPr>
          <p:cNvSpPr txBox="1"/>
          <p:nvPr/>
        </p:nvSpPr>
        <p:spPr>
          <a:xfrm>
            <a:off x="1877475" y="198563"/>
            <a:ext cx="5029200" cy="307777"/>
          </a:xfrm>
          <a:prstGeom prst="rect">
            <a:avLst/>
          </a:prstGeom>
          <a:noFill/>
        </p:spPr>
        <p:txBody>
          <a:bodyPr wrap="square" rtlCol="0">
            <a:spAutoFit/>
          </a:bodyPr>
          <a:lstStyle/>
          <a:p>
            <a:r>
              <a:rPr lang="en-US" sz="1400" dirty="0"/>
              <a:t>Home   Research    Education   Sites    News     Team  Contact   </a:t>
            </a:r>
          </a:p>
        </p:txBody>
      </p:sp>
      <p:pic>
        <p:nvPicPr>
          <p:cNvPr id="4" name="Picture 3" descr="A map of the world&#10;&#10;AI-generated content may be incorrect.">
            <a:extLst>
              <a:ext uri="{FF2B5EF4-FFF2-40B4-BE49-F238E27FC236}">
                <a16:creationId xmlns:a16="http://schemas.microsoft.com/office/drawing/2014/main" id="{9B66E6CA-8CE2-C2EB-DA05-6A3E5630CA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947635"/>
            <a:ext cx="6858000" cy="3648530"/>
          </a:xfrm>
          <a:prstGeom prst="rect">
            <a:avLst/>
          </a:prstGeom>
        </p:spPr>
      </p:pic>
    </p:spTree>
    <p:extLst>
      <p:ext uri="{BB962C8B-B14F-4D97-AF65-F5344CB8AC3E}">
        <p14:creationId xmlns:p14="http://schemas.microsoft.com/office/powerpoint/2010/main" val="3872935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730CD-01F4-0E05-EF20-21CBC035A22D}"/>
            </a:ext>
          </a:extLst>
        </p:cNvPr>
        <p:cNvGrpSpPr/>
        <p:nvPr/>
      </p:nvGrpSpPr>
      <p:grpSpPr>
        <a:xfrm>
          <a:off x="0" y="0"/>
          <a:ext cx="0" cy="0"/>
          <a:chOff x="0" y="0"/>
          <a:chExt cx="0" cy="0"/>
        </a:xfrm>
      </p:grpSpPr>
      <p:pic>
        <p:nvPicPr>
          <p:cNvPr id="5" name="Picture 2" descr="Picture">
            <a:extLst>
              <a:ext uri="{FF2B5EF4-FFF2-40B4-BE49-F238E27FC236}">
                <a16:creationId xmlns:a16="http://schemas.microsoft.com/office/drawing/2014/main" id="{FF00E226-954A-B90C-4D60-FDDECF463EB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1"/>
            <a:ext cx="1610139" cy="1505820"/>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5D6584FA-06D3-F594-E827-11BFFE5AD287}"/>
              </a:ext>
            </a:extLst>
          </p:cNvPr>
          <p:cNvSpPr/>
          <p:nvPr/>
        </p:nvSpPr>
        <p:spPr>
          <a:xfrm>
            <a:off x="4595289" y="159536"/>
            <a:ext cx="1008592" cy="4916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B439711-B87B-7DF8-A982-AEE8AAC714E2}"/>
              </a:ext>
            </a:extLst>
          </p:cNvPr>
          <p:cNvSpPr txBox="1"/>
          <p:nvPr/>
        </p:nvSpPr>
        <p:spPr>
          <a:xfrm>
            <a:off x="1877475" y="198563"/>
            <a:ext cx="5029200" cy="307777"/>
          </a:xfrm>
          <a:prstGeom prst="rect">
            <a:avLst/>
          </a:prstGeom>
          <a:noFill/>
        </p:spPr>
        <p:txBody>
          <a:bodyPr wrap="square" rtlCol="0">
            <a:spAutoFit/>
          </a:bodyPr>
          <a:lstStyle/>
          <a:p>
            <a:r>
              <a:rPr lang="en-US" sz="1400" dirty="0"/>
              <a:t>Home   Research    Education   Sites    News     Team  Contact   </a:t>
            </a:r>
          </a:p>
        </p:txBody>
      </p:sp>
      <p:pic>
        <p:nvPicPr>
          <p:cNvPr id="4" name="Picture 3">
            <a:extLst>
              <a:ext uri="{FF2B5EF4-FFF2-40B4-BE49-F238E27FC236}">
                <a16:creationId xmlns:a16="http://schemas.microsoft.com/office/drawing/2014/main" id="{E7E8A60C-AB8C-41DC-831D-E8D05B920AE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0" y="1544848"/>
            <a:ext cx="6858000" cy="3758984"/>
          </a:xfrm>
          <a:prstGeom prst="rect">
            <a:avLst/>
          </a:prstGeom>
        </p:spPr>
      </p:pic>
      <p:sp>
        <p:nvSpPr>
          <p:cNvPr id="2" name="TextBox 1">
            <a:extLst>
              <a:ext uri="{FF2B5EF4-FFF2-40B4-BE49-F238E27FC236}">
                <a16:creationId xmlns:a16="http://schemas.microsoft.com/office/drawing/2014/main" id="{E1652C7E-E209-2213-6EDB-A7A8411B5B86}"/>
              </a:ext>
            </a:extLst>
          </p:cNvPr>
          <p:cNvSpPr txBox="1"/>
          <p:nvPr/>
        </p:nvSpPr>
        <p:spPr>
          <a:xfrm>
            <a:off x="2167555" y="5342859"/>
            <a:ext cx="2224520" cy="369332"/>
          </a:xfrm>
          <a:prstGeom prst="rect">
            <a:avLst/>
          </a:prstGeom>
          <a:noFill/>
        </p:spPr>
        <p:txBody>
          <a:bodyPr wrap="none" rtlCol="0">
            <a:spAutoFit/>
          </a:bodyPr>
          <a:lstStyle/>
          <a:p>
            <a:r>
              <a:rPr lang="en-US" dirty="0"/>
              <a:t>News &amp; Publications</a:t>
            </a:r>
          </a:p>
        </p:txBody>
      </p:sp>
      <p:sp>
        <p:nvSpPr>
          <p:cNvPr id="3" name="Rounded Rectangle 2">
            <a:extLst>
              <a:ext uri="{FF2B5EF4-FFF2-40B4-BE49-F238E27FC236}">
                <a16:creationId xmlns:a16="http://schemas.microsoft.com/office/drawing/2014/main" id="{779AB043-698B-0264-EEC7-6F9A489F520B}"/>
              </a:ext>
            </a:extLst>
          </p:cNvPr>
          <p:cNvSpPr/>
          <p:nvPr/>
        </p:nvSpPr>
        <p:spPr>
          <a:xfrm>
            <a:off x="266700" y="6096000"/>
            <a:ext cx="1610775" cy="3619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Type </a:t>
            </a:r>
          </a:p>
        </p:txBody>
      </p:sp>
      <p:sp>
        <p:nvSpPr>
          <p:cNvPr id="6" name="Rounded Rectangle 5">
            <a:extLst>
              <a:ext uri="{FF2B5EF4-FFF2-40B4-BE49-F238E27FC236}">
                <a16:creationId xmlns:a16="http://schemas.microsoft.com/office/drawing/2014/main" id="{7C493FA6-44DF-3782-25C3-257FB78A6BEB}"/>
              </a:ext>
            </a:extLst>
          </p:cNvPr>
          <p:cNvSpPr/>
          <p:nvPr/>
        </p:nvSpPr>
        <p:spPr>
          <a:xfrm>
            <a:off x="726235" y="7429500"/>
            <a:ext cx="1610775" cy="1847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Paper</a:t>
            </a:r>
          </a:p>
        </p:txBody>
      </p:sp>
      <p:sp>
        <p:nvSpPr>
          <p:cNvPr id="7" name="Rounded Rectangle 6">
            <a:extLst>
              <a:ext uri="{FF2B5EF4-FFF2-40B4-BE49-F238E27FC236}">
                <a16:creationId xmlns:a16="http://schemas.microsoft.com/office/drawing/2014/main" id="{FBAFE4F1-5F91-900D-1DB2-1C664962831E}"/>
              </a:ext>
            </a:extLst>
          </p:cNvPr>
          <p:cNvSpPr/>
          <p:nvPr/>
        </p:nvSpPr>
        <p:spPr>
          <a:xfrm>
            <a:off x="2627090" y="7429500"/>
            <a:ext cx="1610775" cy="184785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b"/>
          <a:lstStyle/>
          <a:p>
            <a:pPr algn="ctr"/>
            <a:r>
              <a:rPr lang="en-US" dirty="0"/>
              <a:t>Video</a:t>
            </a:r>
          </a:p>
        </p:txBody>
      </p:sp>
      <p:sp>
        <p:nvSpPr>
          <p:cNvPr id="8" name="Rounded Rectangle 7">
            <a:extLst>
              <a:ext uri="{FF2B5EF4-FFF2-40B4-BE49-F238E27FC236}">
                <a16:creationId xmlns:a16="http://schemas.microsoft.com/office/drawing/2014/main" id="{40BD2AAE-37FD-B13A-F9F1-C32A583F6A48}"/>
              </a:ext>
            </a:extLst>
          </p:cNvPr>
          <p:cNvSpPr/>
          <p:nvPr/>
        </p:nvSpPr>
        <p:spPr>
          <a:xfrm>
            <a:off x="4452641" y="7429500"/>
            <a:ext cx="1610775" cy="1847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Paper</a:t>
            </a:r>
          </a:p>
        </p:txBody>
      </p:sp>
      <p:sp>
        <p:nvSpPr>
          <p:cNvPr id="9" name="Rounded Rectangle 8">
            <a:extLst>
              <a:ext uri="{FF2B5EF4-FFF2-40B4-BE49-F238E27FC236}">
                <a16:creationId xmlns:a16="http://schemas.microsoft.com/office/drawing/2014/main" id="{35C3B72C-1F75-94D2-57FD-F6A3EA3B14AF}"/>
              </a:ext>
            </a:extLst>
          </p:cNvPr>
          <p:cNvSpPr/>
          <p:nvPr/>
        </p:nvSpPr>
        <p:spPr>
          <a:xfrm>
            <a:off x="723054" y="9525000"/>
            <a:ext cx="1610775" cy="184785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dirty="0"/>
              <a:t>Article</a:t>
            </a:r>
          </a:p>
        </p:txBody>
      </p:sp>
      <p:sp>
        <p:nvSpPr>
          <p:cNvPr id="10" name="Rounded Rectangle 9">
            <a:extLst>
              <a:ext uri="{FF2B5EF4-FFF2-40B4-BE49-F238E27FC236}">
                <a16:creationId xmlns:a16="http://schemas.microsoft.com/office/drawing/2014/main" id="{64865FD8-5709-97B9-4264-57EABF31DB0B}"/>
              </a:ext>
            </a:extLst>
          </p:cNvPr>
          <p:cNvSpPr/>
          <p:nvPr/>
        </p:nvSpPr>
        <p:spPr>
          <a:xfrm>
            <a:off x="2627089" y="9525000"/>
            <a:ext cx="1610775" cy="184785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dirty="0"/>
              <a:t>Article</a:t>
            </a:r>
          </a:p>
        </p:txBody>
      </p:sp>
      <p:sp>
        <p:nvSpPr>
          <p:cNvPr id="11" name="Rounded Rectangle 10">
            <a:extLst>
              <a:ext uri="{FF2B5EF4-FFF2-40B4-BE49-F238E27FC236}">
                <a16:creationId xmlns:a16="http://schemas.microsoft.com/office/drawing/2014/main" id="{8EFC041A-65F7-131C-472A-4A163E89D249}"/>
              </a:ext>
            </a:extLst>
          </p:cNvPr>
          <p:cNvSpPr/>
          <p:nvPr/>
        </p:nvSpPr>
        <p:spPr>
          <a:xfrm>
            <a:off x="4531124" y="9525000"/>
            <a:ext cx="1610775" cy="1847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Paper</a:t>
            </a:r>
          </a:p>
        </p:txBody>
      </p:sp>
      <p:sp>
        <p:nvSpPr>
          <p:cNvPr id="12" name="TextBox 11">
            <a:extLst>
              <a:ext uri="{FF2B5EF4-FFF2-40B4-BE49-F238E27FC236}">
                <a16:creationId xmlns:a16="http://schemas.microsoft.com/office/drawing/2014/main" id="{BEDE2599-439F-BFF1-C790-942A4F8AA19A}"/>
              </a:ext>
            </a:extLst>
          </p:cNvPr>
          <p:cNvSpPr txBox="1"/>
          <p:nvPr/>
        </p:nvSpPr>
        <p:spPr>
          <a:xfrm>
            <a:off x="263519" y="5712191"/>
            <a:ext cx="750334" cy="369332"/>
          </a:xfrm>
          <a:prstGeom prst="rect">
            <a:avLst/>
          </a:prstGeom>
          <a:noFill/>
        </p:spPr>
        <p:txBody>
          <a:bodyPr wrap="none" rtlCol="0">
            <a:spAutoFit/>
          </a:bodyPr>
          <a:lstStyle/>
          <a:p>
            <a:r>
              <a:rPr lang="en-US" dirty="0"/>
              <a:t>filters</a:t>
            </a:r>
          </a:p>
        </p:txBody>
      </p:sp>
    </p:spTree>
    <p:extLst>
      <p:ext uri="{BB962C8B-B14F-4D97-AF65-F5344CB8AC3E}">
        <p14:creationId xmlns:p14="http://schemas.microsoft.com/office/powerpoint/2010/main" val="3052503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32702</TotalTime>
  <Words>663</Words>
  <Application>Microsoft Macintosh PowerPoint</Application>
  <PresentationFormat>Widescreen</PresentationFormat>
  <Paragraphs>70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Lamanna, Christine A - (clamanna)</dc:creator>
  <cp:lastModifiedBy>Lamanna, Christine A - (clamanna)</cp:lastModifiedBy>
  <cp:revision>4</cp:revision>
  <dcterms:created xsi:type="dcterms:W3CDTF">2025-05-27T21:43:06Z</dcterms:created>
  <dcterms:modified xsi:type="dcterms:W3CDTF">2025-06-19T19:18:34Z</dcterms:modified>
</cp:coreProperties>
</file>